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Lst>
  <p:notesMasterIdLst>
    <p:notesMasterId r:id="rId29"/>
  </p:notesMasterIdLst>
  <p:handoutMasterIdLst>
    <p:handoutMasterId r:id="rId30"/>
  </p:handoutMasterIdLst>
  <p:sldIdLst>
    <p:sldId id="279" r:id="rId2"/>
    <p:sldId id="301" r:id="rId3"/>
    <p:sldId id="412" r:id="rId4"/>
    <p:sldId id="303" r:id="rId5"/>
    <p:sldId id="458" r:id="rId6"/>
    <p:sldId id="391" r:id="rId7"/>
    <p:sldId id="462" r:id="rId8"/>
    <p:sldId id="397" r:id="rId9"/>
    <p:sldId id="453" r:id="rId10"/>
    <p:sldId id="454" r:id="rId11"/>
    <p:sldId id="460" r:id="rId12"/>
    <p:sldId id="461" r:id="rId13"/>
    <p:sldId id="417" r:id="rId14"/>
    <p:sldId id="455" r:id="rId15"/>
    <p:sldId id="456" r:id="rId16"/>
    <p:sldId id="452" r:id="rId17"/>
    <p:sldId id="463" r:id="rId18"/>
    <p:sldId id="367" r:id="rId19"/>
    <p:sldId id="313" r:id="rId20"/>
    <p:sldId id="401" r:id="rId21"/>
    <p:sldId id="317" r:id="rId22"/>
    <p:sldId id="318" r:id="rId23"/>
    <p:sldId id="356" r:id="rId24"/>
    <p:sldId id="459" r:id="rId25"/>
    <p:sldId id="353" r:id="rId26"/>
    <p:sldId id="325" r:id="rId27"/>
    <p:sldId id="443" r:id="rId28"/>
  </p:sldIdLst>
  <p:sldSz cx="9144000" cy="6858000" type="screen4x3"/>
  <p:notesSz cx="7010400" cy="9296400"/>
  <p:embeddedFontLst>
    <p:embeddedFont>
      <p:font typeface="Verdana" panose="020B0604030504040204" pitchFamily="34" charset="0"/>
      <p:regular r:id="rId31"/>
      <p:bold r:id="rId32"/>
      <p:italic r:id="rId33"/>
      <p:boldItalic r:id="rId34"/>
    </p:embeddedFont>
    <p:embeddedFont>
      <p:font typeface="Webdings" panose="05030102010509060703" pitchFamily="18" charset="2"/>
      <p:regular r:id="rId35"/>
    </p:embeddedFont>
  </p:embeddedFontLst>
  <p:custDataLst>
    <p:tags r:id="rId36"/>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39" autoAdjust="0"/>
    <p:restoredTop sz="92564" autoAdjust="0"/>
  </p:normalViewPr>
  <p:slideViewPr>
    <p:cSldViewPr>
      <p:cViewPr varScale="1">
        <p:scale>
          <a:sx n="124" d="100"/>
          <a:sy n="124" d="100"/>
        </p:scale>
        <p:origin x="90" y="96"/>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93" d="100"/>
          <a:sy n="93" d="100"/>
        </p:scale>
        <p:origin x="2946"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20"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7" y="144468"/>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31"/>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68614" name="Rectangle 6"/>
          <p:cNvSpPr>
            <a:spLocks noGrp="1" noChangeArrowheads="1"/>
          </p:cNvSpPr>
          <p:nvPr>
            <p:ph type="ftr" sz="quarter" idx="4"/>
          </p:nvPr>
        </p:nvSpPr>
        <p:spPr bwMode="auto">
          <a:xfrm>
            <a:off x="161720"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7"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dirty="0" smtClean="0">
                <a:latin typeface="Arial" pitchFamily="34" charset="0"/>
                <a:cs typeface="Arial" pitchFamily="34" charset="0"/>
              </a:rPr>
              <a:t>Good Afternoon Everyone.</a:t>
            </a:r>
            <a:r>
              <a:rPr lang="en-US" baseline="0" dirty="0" smtClean="0">
                <a:latin typeface="Arial" pitchFamily="34" charset="0"/>
                <a:cs typeface="Arial" pitchFamily="34" charset="0"/>
              </a:rPr>
              <a:t> I’m </a:t>
            </a:r>
            <a:r>
              <a:rPr lang="en-US" baseline="0" dirty="0" smtClean="0">
                <a:latin typeface="Arial" pitchFamily="34" charset="0"/>
                <a:cs typeface="Arial" pitchFamily="34" charset="0"/>
              </a:rPr>
              <a:t>Rhonda Sloan, </a:t>
            </a:r>
            <a:r>
              <a:rPr lang="en-US" baseline="0" dirty="0" smtClean="0">
                <a:latin typeface="Arial" pitchFamily="34" charset="0"/>
                <a:cs typeface="Arial" pitchFamily="34" charset="0"/>
              </a:rPr>
              <a:t>the CDC+ </a:t>
            </a:r>
            <a:r>
              <a:rPr lang="en-US" baseline="0" dirty="0" smtClean="0">
                <a:latin typeface="Arial" pitchFamily="34" charset="0"/>
                <a:cs typeface="Arial" pitchFamily="34" charset="0"/>
              </a:rPr>
              <a:t>Administrator, </a:t>
            </a:r>
            <a:r>
              <a:rPr lang="en-US" baseline="0" dirty="0" smtClean="0">
                <a:latin typeface="Arial" pitchFamily="34" charset="0"/>
                <a:cs typeface="Arial" pitchFamily="34" charset="0"/>
              </a:rPr>
              <a:t>the Agency for Persons with Disabilities. I am also a Representative for my </a:t>
            </a:r>
            <a:r>
              <a:rPr lang="en-US" baseline="0" dirty="0" smtClean="0">
                <a:latin typeface="Arial" pitchFamily="34" charset="0"/>
                <a:cs typeface="Arial" pitchFamily="34" charset="0"/>
              </a:rPr>
              <a:t>daughter who has</a:t>
            </a:r>
            <a:r>
              <a:rPr lang="en-US" dirty="0" smtClean="0">
                <a:latin typeface="Arial" pitchFamily="34" charset="0"/>
                <a:cs typeface="Arial" pitchFamily="34" charset="0"/>
              </a:rPr>
              <a:t> been</a:t>
            </a:r>
            <a:r>
              <a:rPr lang="en-US" baseline="0" dirty="0" smtClean="0">
                <a:latin typeface="Arial" pitchFamily="34" charset="0"/>
                <a:cs typeface="Arial" pitchFamily="34" charset="0"/>
              </a:rPr>
              <a:t> </a:t>
            </a:r>
            <a:r>
              <a:rPr lang="en-US" baseline="0" dirty="0" smtClean="0">
                <a:latin typeface="Arial" pitchFamily="34" charset="0"/>
                <a:cs typeface="Arial" pitchFamily="34" charset="0"/>
              </a:rPr>
              <a:t>on the CDC+ Program </a:t>
            </a:r>
            <a:r>
              <a:rPr lang="en-US" baseline="0" dirty="0" smtClean="0">
                <a:latin typeface="Arial" pitchFamily="34" charset="0"/>
                <a:cs typeface="Arial" pitchFamily="34" charset="0"/>
              </a:rPr>
              <a:t>since 2001, </a:t>
            </a:r>
            <a:r>
              <a:rPr lang="en-US" baseline="0" dirty="0" smtClean="0">
                <a:latin typeface="Arial" pitchFamily="34" charset="0"/>
                <a:cs typeface="Arial" pitchFamily="34" charset="0"/>
              </a:rPr>
              <a:t>I live the program each day and hope that you will find this presentation very informational and help you determine if the CDC+ program is right for you</a:t>
            </a:r>
            <a:r>
              <a:rPr lang="en-US" dirty="0" smtClean="0">
                <a:latin typeface="Arial" pitchFamily="34" charset="0"/>
                <a:cs typeface="Arial" pitchFamily="34" charset="0"/>
              </a:rPr>
              <a:t>. </a:t>
            </a:r>
            <a:r>
              <a:rPr lang="en-US" baseline="0" dirty="0" smtClean="0">
                <a:latin typeface="Arial" pitchFamily="34" charset="0"/>
                <a:cs typeface="Arial" pitchFamily="34" charset="0"/>
              </a:rPr>
              <a:t>How many people in the audience are already on the program? Or on the waiting list? Let’s begin</a:t>
            </a:r>
            <a:endParaRPr lang="en-US" dirty="0" smtClean="0">
              <a:latin typeface="Arial" pitchFamily="34" charset="0"/>
              <a:cs typeface="Arial" pitchFamily="34" charset="0"/>
            </a:endParaRPr>
          </a:p>
          <a:p>
            <a:pPr>
              <a:buNone/>
            </a:pPr>
            <a:endParaRPr lang="en-US" dirty="0" smtClean="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CDC+ State Office will send to your consultant a BAF with identifies the Consumer ID# and the monthly budget</a:t>
            </a:r>
          </a:p>
          <a:p>
            <a:r>
              <a:rPr lang="en-US" dirty="0" smtClean="0"/>
              <a:t>Make the decision on who you will hire</a:t>
            </a:r>
          </a:p>
          <a:p>
            <a:r>
              <a:rPr lang="en-US" dirty="0" smtClean="0"/>
              <a:t>Employee packet or vendor packet</a:t>
            </a:r>
          </a:p>
          <a:p>
            <a:r>
              <a:rPr lang="en-US" dirty="0" smtClean="0"/>
              <a:t> Enroll in Background screening clearinghouse, </a:t>
            </a:r>
            <a:r>
              <a:rPr lang="en-US" dirty="0" smtClean="0"/>
              <a:t>initiate screenings on employees.</a:t>
            </a:r>
          </a:p>
          <a:p>
            <a:endParaRPr lang="en-US" dirty="0"/>
          </a:p>
          <a:p>
            <a:r>
              <a:rPr lang="en-US" dirty="0" smtClean="0"/>
              <a:t>You are now ready to write your purchasing plan</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4847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1"/>
            <a:ext cx="5140960" cy="4270373"/>
          </a:xfrm>
        </p:spPr>
        <p:txBody>
          <a:bodyPr>
            <a:normAutofit/>
          </a:bodyPr>
          <a:lstStyle/>
          <a:p>
            <a:r>
              <a:rPr lang="en-US" b="1" dirty="0" smtClean="0">
                <a:latin typeface="Arial" pitchFamily="34" charset="0"/>
                <a:cs typeface="Arial" pitchFamily="34" charset="0"/>
              </a:rPr>
              <a:t>A CDC+ participant’s monthly</a:t>
            </a:r>
            <a:r>
              <a:rPr lang="en-US" b="1" baseline="0" dirty="0" smtClean="0">
                <a:latin typeface="Arial" pitchFamily="34" charset="0"/>
                <a:cs typeface="Arial" pitchFamily="34" charset="0"/>
              </a:rPr>
              <a:t> budget is based on the cost of services that a participant has been approved to receive in the DD/HCBS waiver Cost Plan.</a:t>
            </a:r>
          </a:p>
          <a:p>
            <a:r>
              <a:rPr lang="en-US" b="1" dirty="0" smtClean="0">
                <a:latin typeface="Arial" pitchFamily="34" charset="0"/>
                <a:cs typeface="Arial" pitchFamily="34" charset="0"/>
              </a:rPr>
              <a:t>Annual services are divided by the number of months authorized. The amounts are totaled to determine the total monthly Cost Plan amount.</a:t>
            </a:r>
          </a:p>
          <a:p>
            <a:r>
              <a:rPr lang="en-US" sz="1200" b="1" baseline="0" dirty="0" smtClean="0">
                <a:latin typeface="Arial" pitchFamily="34" charset="0"/>
                <a:cs typeface="Arial" pitchFamily="34" charset="0"/>
              </a:rPr>
              <a:t>A discount rate and administrative</a:t>
            </a:r>
            <a:r>
              <a:rPr lang="en-US" sz="1200" b="1" dirty="0" smtClean="0">
                <a:latin typeface="Arial" pitchFamily="34" charset="0"/>
                <a:cs typeface="Arial" pitchFamily="34" charset="0"/>
              </a:rPr>
              <a:t> fee are</a:t>
            </a:r>
            <a:r>
              <a:rPr lang="en-US" sz="1200" b="1" baseline="0" dirty="0" smtClean="0">
                <a:latin typeface="Arial" pitchFamily="34" charset="0"/>
                <a:cs typeface="Arial" pitchFamily="34" charset="0"/>
              </a:rPr>
              <a:t> subtracted from</a:t>
            </a:r>
            <a:r>
              <a:rPr lang="en-US" sz="1200" b="1" dirty="0" smtClean="0">
                <a:latin typeface="Arial" pitchFamily="34" charset="0"/>
                <a:cs typeface="Arial" pitchFamily="34" charset="0"/>
              </a:rPr>
              <a:t> the Cost Plan total.</a:t>
            </a:r>
            <a:endParaRPr lang="en-US" sz="1200" b="1" baseline="0" dirty="0" smtClean="0">
              <a:latin typeface="Arial" pitchFamily="34" charset="0"/>
              <a:cs typeface="Arial" pitchFamily="34" charset="0"/>
            </a:endParaRPr>
          </a:p>
          <a:p>
            <a:r>
              <a:rPr lang="en-US" b="1" baseline="0" dirty="0" smtClean="0">
                <a:latin typeface="Arial" pitchFamily="34" charset="0"/>
                <a:cs typeface="Arial" pitchFamily="34" charset="0"/>
              </a:rPr>
              <a:t>Based on this method the CDC+ Participant exchanges the total budget of their current approved, Medicaid waiver Cost Plan for a smaller budget that has greater flexibility. </a:t>
            </a:r>
          </a:p>
          <a:p>
            <a:endParaRPr lang="en-US" b="1" baseline="0" dirty="0" smtClean="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0683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746374"/>
          </a:xfrm>
        </p:spPr>
        <p:txBody>
          <a:bodyPr>
            <a:normAutofit/>
          </a:bodyPr>
          <a:lstStyle/>
          <a:p>
            <a:r>
              <a:rPr lang="en-US" b="1" dirty="0" smtClean="0">
                <a:latin typeface="Arial" pitchFamily="34" charset="0"/>
                <a:cs typeface="Arial" pitchFamily="34" charset="0"/>
              </a:rPr>
              <a:t>Lets build on what we know:</a:t>
            </a:r>
          </a:p>
          <a:p>
            <a:r>
              <a:rPr lang="en-US" b="1" dirty="0" smtClean="0">
                <a:latin typeface="Arial" pitchFamily="34" charset="0"/>
                <a:cs typeface="Arial" pitchFamily="34" charset="0"/>
              </a:rPr>
              <a:t>The </a:t>
            </a:r>
            <a:r>
              <a:rPr lang="en-US" b="1" i="1" dirty="0" smtClean="0">
                <a:latin typeface="Arial" pitchFamily="34" charset="0"/>
                <a:cs typeface="Arial" pitchFamily="34" charset="0"/>
              </a:rPr>
              <a:t>Support Plan </a:t>
            </a:r>
            <a:r>
              <a:rPr lang="en-US" b="1" dirty="0" smtClean="0">
                <a:latin typeface="Arial" pitchFamily="34" charset="0"/>
                <a:cs typeface="Arial" pitchFamily="34" charset="0"/>
              </a:rPr>
              <a:t>documents the Participant’s current needs and goals for services and support and is used to build the </a:t>
            </a:r>
            <a:r>
              <a:rPr lang="en-US" b="1" i="1" dirty="0" smtClean="0">
                <a:latin typeface="Arial" pitchFamily="34" charset="0"/>
                <a:cs typeface="Arial" pitchFamily="34" charset="0"/>
              </a:rPr>
              <a:t>Cost Plan </a:t>
            </a:r>
            <a:r>
              <a:rPr lang="en-US" b="1" dirty="0" smtClean="0">
                <a:latin typeface="Arial" pitchFamily="34" charset="0"/>
                <a:cs typeface="Arial" pitchFamily="34" charset="0"/>
              </a:rPr>
              <a:t>which details the allowed maximum spending for each waiver service.</a:t>
            </a:r>
          </a:p>
          <a:p>
            <a:r>
              <a:rPr lang="en-US" b="1" dirty="0" smtClean="0">
                <a:latin typeface="Arial" pitchFamily="34" charset="0"/>
                <a:cs typeface="Arial" pitchFamily="34" charset="0"/>
              </a:rPr>
              <a:t>A participant’s monthly budget is calculated from the current approved cost plan.</a:t>
            </a:r>
          </a:p>
          <a:p>
            <a:r>
              <a:rPr lang="en-US" b="1" dirty="0" smtClean="0">
                <a:latin typeface="Arial" pitchFamily="34" charset="0"/>
                <a:cs typeface="Arial" pitchFamily="34" charset="0"/>
              </a:rPr>
              <a:t>When the monthly budget has been determined using the Cost Plan a Purchasing Plan can be completed.  </a:t>
            </a:r>
          </a:p>
          <a:p>
            <a:r>
              <a:rPr lang="en-US" b="1" dirty="0" smtClean="0">
                <a:latin typeface="Arial" pitchFamily="34" charset="0"/>
                <a:cs typeface="Arial" pitchFamily="34" charset="0"/>
              </a:rPr>
              <a:t>When the Purchasing Plan has been approved by APD, the participant may begin managing the CDC+ monthly budget</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14260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2"/>
            <a:ext cx="5140960" cy="1146173"/>
          </a:xfrm>
        </p:spPr>
        <p:txBody>
          <a:bodyPr>
            <a:normAutofit/>
          </a:bodyPr>
          <a:lstStyle/>
          <a:p>
            <a:r>
              <a:rPr lang="en-US" b="1" dirty="0" smtClean="0">
                <a:latin typeface="Arial" pitchFamily="34" charset="0"/>
                <a:cs typeface="Arial" pitchFamily="34" charset="0"/>
              </a:rPr>
              <a:t>Use current version</a:t>
            </a:r>
            <a:r>
              <a:rPr lang="en-US" b="1" baseline="0" dirty="0" smtClean="0">
                <a:latin typeface="Arial" pitchFamily="34" charset="0"/>
                <a:cs typeface="Arial" pitchFamily="34" charset="0"/>
              </a:rPr>
              <a:t> 3.0C when developing your Purchasing Plan.</a:t>
            </a:r>
            <a:endParaRPr lang="en-US"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175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Some services are restricted in the way the funds can be utilized and some are not.</a:t>
            </a:r>
          </a:p>
          <a:p>
            <a:r>
              <a:rPr lang="en-US" dirty="0" smtClean="0"/>
              <a:t>You consultant will assist you to identify those that apply to you</a:t>
            </a:r>
            <a:endParaRPr lang="en-US" dirty="0"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CC69D39E-BB8F-4C50-8E28-F9C3236BC585}" type="slidenum">
              <a:rPr lang="en-US" sz="1100" b="0" smtClean="0">
                <a:solidFill>
                  <a:schemeClr val="tx1"/>
                </a:solidFill>
              </a:rPr>
              <a:pPr/>
              <a:t>14</a:t>
            </a:fld>
            <a:endParaRPr lang="en-US" sz="1100" b="0" smtClean="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369184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9CBF13FA-FAFE-490E-B7AD-2044B0499E57}" type="slidenum">
              <a:rPr lang="en-US" sz="1100" b="0" smtClean="0">
                <a:solidFill>
                  <a:schemeClr val="tx1"/>
                </a:solidFill>
              </a:rPr>
              <a:pPr/>
              <a:t>15</a:t>
            </a:fld>
            <a:endParaRPr lang="en-US" sz="1100" b="0" smtClean="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1222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Roles </a:t>
            </a:r>
            <a:r>
              <a:rPr lang="en-US" dirty="0" smtClean="0"/>
              <a:t>and responsibilities of the CDC+ program Participant, Representative, Consultant, Liaison and Fiscal Employer Agent</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4611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441574"/>
          </a:xfrm>
        </p:spPr>
        <p:txBody>
          <a:bodyPr>
            <a:normAutofit fontScale="85000" lnSpcReduction="20000"/>
          </a:bodyPr>
          <a:lstStyle/>
          <a:p>
            <a:pPr>
              <a:buFont typeface="Wingdings" pitchFamily="2" charset="2"/>
              <a:buChar char="§"/>
            </a:pPr>
            <a:endParaRPr lang="en-US" sz="1200" b="1" dirty="0" smtClean="0">
              <a:latin typeface="Arial" charset="0"/>
              <a:cs typeface="Arial" charset="0"/>
            </a:endParaRPr>
          </a:p>
          <a:p>
            <a:pPr>
              <a:buFont typeface="Wingdings" pitchFamily="2" charset="2"/>
              <a:buChar char="§"/>
            </a:pPr>
            <a:r>
              <a:rPr lang="en-US" b="1" dirty="0" smtClean="0">
                <a:latin typeface="Arial" charset="0"/>
                <a:cs typeface="Arial" charset="0"/>
              </a:rPr>
              <a:t>Consumer, participant and representatives terms are used interchangeable if a consumer/participant has a representative</a:t>
            </a:r>
            <a:endParaRPr lang="en-US" b="1" dirty="0">
              <a:latin typeface="Arial" charset="0"/>
              <a:cs typeface="Arial" charset="0"/>
            </a:endParaRPr>
          </a:p>
          <a:p>
            <a:pPr>
              <a:buFont typeface="Wingdings" pitchFamily="2" charset="2"/>
              <a:buChar char="§"/>
            </a:pPr>
            <a:r>
              <a:rPr lang="en-US" sz="1200" b="1" dirty="0" smtClean="0">
                <a:latin typeface="Arial" charset="0"/>
                <a:cs typeface="Arial" charset="0"/>
              </a:rPr>
              <a:t>Participants </a:t>
            </a:r>
            <a:r>
              <a:rPr lang="en-US" sz="1200" b="1" dirty="0" smtClean="0">
                <a:latin typeface="Arial" charset="0"/>
                <a:cs typeface="Arial" charset="0"/>
              </a:rPr>
              <a:t>are expected to:</a:t>
            </a:r>
          </a:p>
          <a:p>
            <a:pPr>
              <a:buFont typeface="Wingdings" pitchFamily="2" charset="2"/>
              <a:buChar char="§"/>
            </a:pPr>
            <a:r>
              <a:rPr lang="en-US" b="1" dirty="0" smtClean="0">
                <a:latin typeface="Arial" charset="0"/>
                <a:cs typeface="Arial" charset="0"/>
              </a:rPr>
              <a:t>D</a:t>
            </a:r>
            <a:r>
              <a:rPr lang="en-US" sz="1200" b="1" dirty="0" smtClean="0">
                <a:latin typeface="Arial" charset="0"/>
                <a:cs typeface="Arial" charset="0"/>
              </a:rPr>
              <a:t>evelop a </a:t>
            </a:r>
            <a:r>
              <a:rPr lang="en-US" sz="1200" b="1" dirty="0" smtClean="0">
                <a:solidFill>
                  <a:srgbClr val="0070C0"/>
                </a:solidFill>
                <a:latin typeface="Arial" charset="0"/>
                <a:cs typeface="Arial" charset="0"/>
              </a:rPr>
              <a:t>Purchasing Plan </a:t>
            </a:r>
            <a:r>
              <a:rPr lang="en-US" sz="1200" b="1" dirty="0" smtClean="0">
                <a:latin typeface="Arial" charset="0"/>
                <a:cs typeface="Arial" charset="0"/>
              </a:rPr>
              <a:t>and ensure it remains updated</a:t>
            </a:r>
          </a:p>
          <a:p>
            <a:pPr>
              <a:buFont typeface="Wingdings" pitchFamily="2" charset="2"/>
              <a:buChar char="§"/>
            </a:pPr>
            <a:r>
              <a:rPr lang="en-US" sz="1200" b="1" dirty="0" smtClean="0">
                <a:latin typeface="Arial" charset="0"/>
                <a:cs typeface="Arial" charset="0"/>
              </a:rPr>
              <a:t>Write</a:t>
            </a:r>
            <a:r>
              <a:rPr lang="en-US" sz="1200" b="1" baseline="0" dirty="0" smtClean="0">
                <a:latin typeface="Arial" charset="0"/>
                <a:cs typeface="Arial" charset="0"/>
              </a:rPr>
              <a:t> a job description for each service provider or individual who is hired for the job</a:t>
            </a:r>
            <a:r>
              <a:rPr lang="en-US" b="1" dirty="0" smtClean="0">
                <a:latin typeface="Arial" charset="0"/>
                <a:cs typeface="Arial" charset="0"/>
              </a:rPr>
              <a:t> and provide training as required</a:t>
            </a:r>
            <a:endParaRPr lang="en-US" sz="1200" b="1" dirty="0" smtClean="0">
              <a:latin typeface="Arial" charset="0"/>
              <a:cs typeface="Arial" charset="0"/>
            </a:endParaRPr>
          </a:p>
          <a:p>
            <a:pPr>
              <a:buFont typeface="Wingdings" pitchFamily="2" charset="2"/>
              <a:buChar char="§"/>
            </a:pPr>
            <a:r>
              <a:rPr lang="en-US" sz="1200" b="1" dirty="0" smtClean="0">
                <a:latin typeface="Arial" charset="0"/>
                <a:cs typeface="Arial" charset="0"/>
              </a:rPr>
              <a:t>As a household</a:t>
            </a:r>
            <a:r>
              <a:rPr lang="en-US" sz="1200" b="1" baseline="0" dirty="0" smtClean="0">
                <a:latin typeface="Arial" charset="0"/>
                <a:cs typeface="Arial" charset="0"/>
              </a:rPr>
              <a:t> employer-</a:t>
            </a:r>
            <a:r>
              <a:rPr lang="en-US" sz="1200" b="1" dirty="0" smtClean="0">
                <a:latin typeface="Arial" charset="0"/>
                <a:cs typeface="Arial" charset="0"/>
              </a:rPr>
              <a:t> </a:t>
            </a:r>
            <a:r>
              <a:rPr lang="en-US" sz="1200" b="1" dirty="0" smtClean="0">
                <a:solidFill>
                  <a:srgbClr val="0070C0"/>
                </a:solidFill>
                <a:latin typeface="Arial" charset="0"/>
                <a:cs typeface="Arial" charset="0"/>
              </a:rPr>
              <a:t>negotiate rates, hire, pay, manage, terminate providers </a:t>
            </a:r>
            <a:r>
              <a:rPr lang="en-US" sz="1200" b="1" dirty="0" smtClean="0">
                <a:latin typeface="Arial" charset="0"/>
                <a:cs typeface="Arial" charset="0"/>
              </a:rPr>
              <a:t>and ensure </a:t>
            </a:r>
            <a:r>
              <a:rPr lang="en-US" sz="1200" b="1" dirty="0" smtClean="0">
                <a:solidFill>
                  <a:srgbClr val="0070C0"/>
                </a:solidFill>
                <a:latin typeface="Arial" charset="0"/>
                <a:cs typeface="Arial" charset="0"/>
              </a:rPr>
              <a:t>background screening </a:t>
            </a:r>
            <a:r>
              <a:rPr lang="en-US" sz="1200" b="1" dirty="0" smtClean="0">
                <a:latin typeface="Arial" charset="0"/>
                <a:cs typeface="Arial" charset="0"/>
              </a:rPr>
              <a:t>requirements are met.</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Sign all program documents, for example, provider timesheets and invoices and tax documents.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Use the CDC+ Monthly Budget responsibly to meet the identified long-term care needs and goals; purchase only approved services and supports; do not overspend the monthly allowance</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And cooperate with the Quality Assurance </a:t>
            </a:r>
            <a:r>
              <a:rPr lang="en-US" sz="1200" b="1" dirty="0" smtClean="0">
                <a:latin typeface="Arial" charset="0"/>
                <a:cs typeface="Arial" charset="0"/>
              </a:rPr>
              <a:t>process Docs must be maintained for 6 years.</a:t>
            </a:r>
            <a:endParaRPr lang="en-US" sz="1200" b="1"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endParaRPr lang="en-US" sz="1200" b="1" dirty="0" smtClean="0">
              <a:latin typeface="Arial" charset="0"/>
              <a:cs typeface="Arial" charset="0"/>
            </a:endParaRPr>
          </a:p>
          <a:p>
            <a:pPr>
              <a:buFont typeface="Wingdings" pitchFamily="2" charset="2"/>
              <a:buChar char="§"/>
            </a:pP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90100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17774"/>
          </a:xfrm>
        </p:spPr>
        <p:txBody>
          <a:bodyPr>
            <a:normAutofit/>
          </a:bodyPr>
          <a:lstStyle/>
          <a:p>
            <a:pPr>
              <a:buNone/>
            </a:pPr>
            <a:r>
              <a:rPr lang="en-US" sz="1200" b="1" dirty="0" smtClean="0">
                <a:latin typeface="Arial" charset="0"/>
                <a:cs typeface="Arial" charset="0"/>
              </a:rPr>
              <a:t>The </a:t>
            </a:r>
            <a:r>
              <a:rPr lang="en-US" b="1" dirty="0" smtClean="0">
                <a:latin typeface="Arial" charset="0"/>
                <a:cs typeface="Arial" charset="0"/>
              </a:rPr>
              <a:t>representative of the Participant enrolled in the CDC+ program will assist the Participant in implementing self-direction of budget allowance and approved CDC+ services</a:t>
            </a:r>
          </a:p>
          <a:p>
            <a:pPr>
              <a:buFont typeface="Wingdings" pitchFamily="2" charset="2"/>
              <a:buChar char="§"/>
            </a:pPr>
            <a:r>
              <a:rPr lang="en-US" sz="1200" b="1" dirty="0" smtClean="0">
                <a:latin typeface="Arial" charset="0"/>
                <a:cs typeface="Arial" charset="0"/>
              </a:rPr>
              <a:t>CDC+ representatives must be at least </a:t>
            </a:r>
            <a:r>
              <a:rPr lang="en-US" sz="1200" b="1" dirty="0" smtClean="0">
                <a:solidFill>
                  <a:srgbClr val="0070C0"/>
                </a:solidFill>
                <a:latin typeface="Arial" charset="0"/>
                <a:cs typeface="Arial" charset="0"/>
              </a:rPr>
              <a:t>18 years of age</a:t>
            </a:r>
            <a:r>
              <a:rPr lang="en-US" sz="1200" b="1" dirty="0" smtClean="0">
                <a:latin typeface="Arial" charset="0"/>
                <a:cs typeface="Arial" charset="0"/>
              </a:rPr>
              <a:t>.</a:t>
            </a:r>
          </a:p>
          <a:p>
            <a:pPr>
              <a:buFont typeface="Wingdings" pitchFamily="2" charset="2"/>
              <a:buChar char="§"/>
            </a:pPr>
            <a:r>
              <a:rPr lang="en-US" sz="1200" b="1" dirty="0" smtClean="0">
                <a:latin typeface="Arial" charset="0"/>
                <a:cs typeface="Arial" charset="0"/>
              </a:rPr>
              <a:t>CDC+ representatives, should be </a:t>
            </a:r>
            <a:r>
              <a:rPr lang="en-US" sz="1200" b="1" dirty="0" smtClean="0">
                <a:solidFill>
                  <a:srgbClr val="0070C0"/>
                </a:solidFill>
                <a:latin typeface="Arial" charset="0"/>
                <a:cs typeface="Arial" charset="0"/>
              </a:rPr>
              <a:t>intimately involved in the participant’s life and support their wishes and needs </a:t>
            </a:r>
            <a:r>
              <a:rPr lang="en-US" sz="1200" b="1" dirty="0" smtClean="0">
                <a:latin typeface="Arial" charset="0"/>
                <a:cs typeface="Arial" charset="0"/>
              </a:rPr>
              <a:t>by making the best choices for them.</a:t>
            </a:r>
          </a:p>
          <a:p>
            <a:pPr>
              <a:buFont typeface="Wingdings" pitchFamily="2" charset="2"/>
              <a:buChar char="§"/>
            </a:pPr>
            <a:r>
              <a:rPr lang="en-US" sz="1200" b="1" dirty="0" smtClean="0">
                <a:latin typeface="Arial" charset="0"/>
                <a:cs typeface="Arial" charset="0"/>
              </a:rPr>
              <a:t>CDC+ representatives </a:t>
            </a:r>
            <a:r>
              <a:rPr lang="en-US" sz="1200" b="1" u="sng" dirty="0" smtClean="0">
                <a:latin typeface="Arial" charset="0"/>
                <a:cs typeface="Arial" charset="0"/>
              </a:rPr>
              <a:t>cannot</a:t>
            </a:r>
            <a:r>
              <a:rPr lang="en-US" sz="1200" b="1" dirty="0" smtClean="0">
                <a:latin typeface="Arial" charset="0"/>
                <a:cs typeface="Arial" charset="0"/>
              </a:rPr>
              <a:t> be paid or be a paid employee that provides any other service. </a:t>
            </a:r>
          </a:p>
          <a:p>
            <a:pPr>
              <a:buFont typeface="Wingdings" pitchFamily="2" charset="2"/>
              <a:buChar char="§"/>
            </a:pPr>
            <a:r>
              <a:rPr lang="en-US" sz="1200" b="1" dirty="0" smtClean="0">
                <a:latin typeface="Arial" charset="0"/>
                <a:cs typeface="Arial" charset="0"/>
              </a:rPr>
              <a:t>CDC+ representatives </a:t>
            </a:r>
            <a:r>
              <a:rPr lang="en-US" sz="1200" b="1" u="sng" dirty="0" smtClean="0">
                <a:latin typeface="Arial" charset="0"/>
                <a:cs typeface="Arial" charset="0"/>
              </a:rPr>
              <a:t>cannot</a:t>
            </a:r>
            <a:r>
              <a:rPr lang="en-US" sz="1200" b="1" dirty="0" smtClean="0">
                <a:latin typeface="Arial" charset="0"/>
                <a:cs typeface="Arial" charset="0"/>
              </a:rPr>
              <a:t> be an owner, co-owner, stockholder, president, vice president or in any way benefit from any business authorized to provide services to or for the participant.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29308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3051174"/>
          </a:xfrm>
        </p:spPr>
        <p:txBody>
          <a:bodyPr>
            <a:normAutofit/>
          </a:bodyPr>
          <a:lstStyle/>
          <a:p>
            <a:pPr>
              <a:buFont typeface="Wingdings" pitchFamily="2" charset="2"/>
              <a:buChar char="§"/>
            </a:pPr>
            <a:r>
              <a:rPr lang="en-US" sz="1200" b="1" dirty="0" smtClean="0">
                <a:latin typeface="Arial" charset="0"/>
                <a:cs typeface="Arial" charset="0"/>
              </a:rPr>
              <a:t>The CDC+ consultant has an active role in the participant’s </a:t>
            </a:r>
            <a:r>
              <a:rPr lang="en-US" sz="1200" b="1" dirty="0" smtClean="0">
                <a:solidFill>
                  <a:srgbClr val="0070C0"/>
                </a:solidFill>
                <a:latin typeface="Arial" charset="0"/>
                <a:cs typeface="Arial" charset="0"/>
              </a:rPr>
              <a:t>annual support planning</a:t>
            </a:r>
            <a:r>
              <a:rPr lang="en-US" sz="1200" b="1" dirty="0" smtClean="0">
                <a:latin typeface="Arial" charset="0"/>
                <a:cs typeface="Arial" charset="0"/>
              </a:rPr>
              <a:t> </a:t>
            </a:r>
            <a:r>
              <a:rPr lang="en-US" sz="1200" b="1" dirty="0" smtClean="0">
                <a:solidFill>
                  <a:srgbClr val="0070C0"/>
                </a:solidFill>
                <a:latin typeface="Arial" charset="0"/>
                <a:cs typeface="Arial" charset="0"/>
              </a:rPr>
              <a:t>process</a:t>
            </a:r>
            <a:r>
              <a:rPr lang="en-US" sz="1200" b="1" dirty="0" smtClean="0">
                <a:latin typeface="Arial" charset="0"/>
                <a:cs typeface="Arial" charset="0"/>
              </a:rPr>
              <a:t> and ensuring </a:t>
            </a:r>
            <a:r>
              <a:rPr lang="en-US" sz="1200" b="1" dirty="0" smtClean="0">
                <a:solidFill>
                  <a:srgbClr val="0070C0"/>
                </a:solidFill>
                <a:latin typeface="Arial" charset="0"/>
                <a:cs typeface="Arial" charset="0"/>
              </a:rPr>
              <a:t>Medicaid eligibility</a:t>
            </a:r>
            <a:r>
              <a:rPr lang="en-US" sz="1200" b="1" dirty="0" smtClean="0">
                <a:latin typeface="Arial" charset="0"/>
                <a:cs typeface="Arial" charset="0"/>
              </a:rPr>
              <a:t>.</a:t>
            </a:r>
          </a:p>
          <a:p>
            <a:pPr>
              <a:buFont typeface="Wingdings" pitchFamily="2" charset="2"/>
              <a:buChar char="§"/>
            </a:pPr>
            <a:r>
              <a:rPr lang="en-US" sz="1200" b="1" dirty="0" smtClean="0">
                <a:latin typeface="Arial" charset="0"/>
                <a:cs typeface="Arial" charset="0"/>
              </a:rPr>
              <a:t>The CDC+ consultant </a:t>
            </a:r>
            <a:r>
              <a:rPr lang="en-US" b="1" dirty="0" smtClean="0">
                <a:latin typeface="Arial" charset="0"/>
                <a:cs typeface="Arial" charset="0"/>
              </a:rPr>
              <a:t>should </a:t>
            </a:r>
            <a:r>
              <a:rPr lang="en-US" sz="1200" b="1" dirty="0" smtClean="0">
                <a:solidFill>
                  <a:srgbClr val="0070C0"/>
                </a:solidFill>
                <a:latin typeface="Arial" charset="0"/>
                <a:cs typeface="Arial" charset="0"/>
              </a:rPr>
              <a:t>provide information, support and technical assistance</a:t>
            </a:r>
            <a:r>
              <a:rPr lang="en-US" sz="1200" b="1" dirty="0" smtClean="0">
                <a:solidFill>
                  <a:schemeClr val="accent1">
                    <a:lumMod val="75000"/>
                  </a:schemeClr>
                </a:solidFill>
                <a:latin typeface="Arial" charset="0"/>
                <a:cs typeface="Arial" charset="0"/>
              </a:rPr>
              <a:t> </a:t>
            </a:r>
            <a:r>
              <a:rPr lang="en-US" sz="1200" b="1" dirty="0" smtClean="0">
                <a:latin typeface="Arial" charset="0"/>
                <a:cs typeface="Arial" charset="0"/>
              </a:rPr>
              <a:t>as needed for matters such as choosing supports and services to meet the participant’s needs and goal and in planning for their future needs.</a:t>
            </a:r>
          </a:p>
          <a:p>
            <a:pPr>
              <a:buFont typeface="Wingdings" pitchFamily="2" charset="2"/>
              <a:buChar char="§"/>
            </a:pPr>
            <a:r>
              <a:rPr lang="en-US" sz="1200" b="1" dirty="0" smtClean="0">
                <a:latin typeface="Arial" charset="0"/>
                <a:cs typeface="Arial" charset="0"/>
              </a:rPr>
              <a:t>They will also </a:t>
            </a:r>
            <a:r>
              <a:rPr lang="en-US" sz="1200" b="1" dirty="0" smtClean="0">
                <a:solidFill>
                  <a:srgbClr val="0070C0"/>
                </a:solidFill>
                <a:latin typeface="Arial" charset="0"/>
                <a:cs typeface="Arial" charset="0"/>
              </a:rPr>
              <a:t>monitor the participant’s health, safety &amp; welfare</a:t>
            </a:r>
            <a:r>
              <a:rPr lang="en-US" sz="1200" b="1" dirty="0" smtClean="0">
                <a:solidFill>
                  <a:schemeClr val="accent1">
                    <a:lumMod val="75000"/>
                  </a:schemeClr>
                </a:solidFill>
                <a:latin typeface="Arial" charset="0"/>
                <a:cs typeface="Arial" charset="0"/>
              </a:rPr>
              <a:t> </a:t>
            </a:r>
            <a:r>
              <a:rPr lang="en-US" sz="1200" b="1" dirty="0" smtClean="0">
                <a:latin typeface="Arial" charset="0"/>
                <a:cs typeface="Arial" charset="0"/>
              </a:rPr>
              <a:t>and immediately </a:t>
            </a:r>
            <a:r>
              <a:rPr lang="en-US" sz="1200" b="1" dirty="0" smtClean="0">
                <a:solidFill>
                  <a:srgbClr val="0070C0"/>
                </a:solidFill>
                <a:latin typeface="Arial" charset="0"/>
                <a:cs typeface="Arial" charset="0"/>
              </a:rPr>
              <a:t>report</a:t>
            </a:r>
            <a:r>
              <a:rPr lang="en-US" sz="1200" b="1" dirty="0" smtClean="0">
                <a:latin typeface="Arial" charset="0"/>
                <a:cs typeface="Arial" charset="0"/>
              </a:rPr>
              <a:t> any instance of neglect, abuse or exploitation.</a:t>
            </a:r>
          </a:p>
          <a:p>
            <a:pPr>
              <a:buFont typeface="Wingdings" pitchFamily="2" charset="2"/>
              <a:buChar char="§"/>
            </a:pPr>
            <a:r>
              <a:rPr lang="en-US" b="1" dirty="0" smtClean="0">
                <a:latin typeface="Arial" charset="0"/>
                <a:cs typeface="Arial" charset="0"/>
              </a:rPr>
              <a:t>Having monthly contact with the Participant in the form of phone calls or in person, whichever is the Participant’s preferred method, is a great way to assess the participant’s well-being.</a:t>
            </a: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6008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provide information about the CDC+</a:t>
            </a:r>
            <a:r>
              <a:rPr lang="en-US" baseline="0" dirty="0" smtClean="0"/>
              <a:t> </a:t>
            </a:r>
            <a:r>
              <a:rPr lang="en-US" dirty="0" smtClean="0"/>
              <a:t>Program, Responsibilities and Updates.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146174"/>
          </a:xfrm>
        </p:spPr>
        <p:txBody>
          <a:bodyPr>
            <a:normAutofit/>
          </a:bodyPr>
          <a:lstStyle/>
          <a:p>
            <a:r>
              <a:rPr lang="en-US" dirty="0" smtClean="0"/>
              <a:t>The Area CDC+ Liaison is employed by the Agency for Persons with Disabilities and is the contact person at the local level for CDC+ Program.</a:t>
            </a:r>
          </a:p>
          <a:p>
            <a:r>
              <a:rPr lang="en-US" dirty="0" smtClean="0"/>
              <a:t>The Area Liaison will oversee local program operations</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5976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974974"/>
          </a:xfrm>
        </p:spPr>
        <p:txBody>
          <a:bodyPr>
            <a:normAutofit lnSpcReduction="10000"/>
          </a:bodyPr>
          <a:lstStyle/>
          <a:p>
            <a:pPr>
              <a:buFont typeface="Wingdings" pitchFamily="2" charset="2"/>
              <a:buChar char="§"/>
              <a:defRPr/>
            </a:pPr>
            <a:r>
              <a:rPr lang="en-US" sz="1200" b="1" dirty="0" smtClean="0">
                <a:latin typeface="Arial" pitchFamily="34" charset="0"/>
                <a:cs typeface="Arial" pitchFamily="34" charset="0"/>
              </a:rPr>
              <a:t>The CDC+ State Office </a:t>
            </a:r>
            <a:r>
              <a:rPr lang="en-US" sz="1200" b="1" dirty="0" smtClean="0">
                <a:latin typeface="Arial" pitchFamily="34" charset="0"/>
                <a:cs typeface="Arial" pitchFamily="34" charset="0"/>
              </a:rPr>
              <a:t>is </a:t>
            </a:r>
            <a:r>
              <a:rPr lang="en-US" sz="1200" b="1" dirty="0" smtClean="0">
                <a:latin typeface="Arial" pitchFamily="34" charset="0"/>
                <a:cs typeface="Arial" pitchFamily="34" charset="0"/>
              </a:rPr>
              <a:t>located at the APD State Office in </a:t>
            </a:r>
            <a:r>
              <a:rPr lang="en-US" sz="1200" b="1" dirty="0" smtClean="0">
                <a:solidFill>
                  <a:srgbClr val="0070C0"/>
                </a:solidFill>
                <a:latin typeface="Arial" pitchFamily="34" charset="0"/>
                <a:cs typeface="Arial" pitchFamily="34" charset="0"/>
              </a:rPr>
              <a:t>Tallahassee</a:t>
            </a:r>
            <a:r>
              <a:rPr lang="en-US" sz="1200" b="1" dirty="0" smtClean="0">
                <a:latin typeface="Arial" pitchFamily="34" charset="0"/>
                <a:cs typeface="Arial" pitchFamily="34" charset="0"/>
              </a:rPr>
              <a:t>.</a:t>
            </a:r>
          </a:p>
          <a:p>
            <a:pPr>
              <a:buFont typeface="Wingdings" pitchFamily="2" charset="2"/>
              <a:buChar char="§"/>
              <a:defRPr/>
            </a:pPr>
            <a:r>
              <a:rPr lang="en-US" sz="1200" b="1" dirty="0" smtClean="0">
                <a:solidFill>
                  <a:srgbClr val="0070C0"/>
                </a:solidFill>
                <a:latin typeface="Arial" pitchFamily="34" charset="0"/>
                <a:cs typeface="Arial" pitchFamily="34" charset="0"/>
              </a:rPr>
              <a:t>Staff coordinates with AHCA </a:t>
            </a:r>
            <a:r>
              <a:rPr lang="en-US" sz="1200" b="1" dirty="0" smtClean="0">
                <a:latin typeface="Arial" pitchFamily="34" charset="0"/>
                <a:cs typeface="Arial" pitchFamily="34" charset="0"/>
              </a:rPr>
              <a:t>(the Agency for Health Care Administration) in the development of all policies and procedures for the administration of the CDC+ program </a:t>
            </a:r>
            <a:r>
              <a:rPr lang="en-US" b="1" dirty="0" smtClean="0">
                <a:latin typeface="Arial" pitchFamily="34" charset="0"/>
                <a:cs typeface="Arial" pitchFamily="34" charset="0"/>
              </a:rPr>
              <a:t>and ensures that all state and federal required guidelines, policies and procedures are followed, which includes quality assurance and monitoring. </a:t>
            </a:r>
            <a:endParaRPr lang="en-US" sz="1200" b="1" dirty="0" smtClean="0">
              <a:latin typeface="Arial" pitchFamily="34" charset="0"/>
              <a:cs typeface="Arial" pitchFamily="34" charset="0"/>
            </a:endParaRPr>
          </a:p>
          <a:p>
            <a:pPr>
              <a:buFont typeface="Wingdings" pitchFamily="2" charset="2"/>
              <a:buChar char="§"/>
              <a:defRPr/>
            </a:pPr>
            <a:r>
              <a:rPr lang="en-US" b="1" dirty="0" smtClean="0">
                <a:latin typeface="Arial" pitchFamily="34" charset="0"/>
                <a:cs typeface="Arial" pitchFamily="34" charset="0"/>
              </a:rPr>
              <a:t>The State Office performs all the fiscal and payroll duties</a:t>
            </a:r>
            <a:endParaRPr lang="en-US" sz="1200" b="1" dirty="0" smtClean="0">
              <a:latin typeface="Arial" pitchFamily="34" charset="0"/>
              <a:cs typeface="Arial" pitchFamily="34" charset="0"/>
            </a:endParaRPr>
          </a:p>
          <a:p>
            <a:pPr>
              <a:buFont typeface="Wingdings" pitchFamily="2" charset="2"/>
              <a:buChar char="§"/>
              <a:defRPr/>
            </a:pPr>
            <a:r>
              <a:rPr lang="en-US" b="1" dirty="0" smtClean="0">
                <a:solidFill>
                  <a:srgbClr val="0070C0"/>
                </a:solidFill>
                <a:latin typeface="Arial" pitchFamily="34" charset="0"/>
                <a:cs typeface="Arial" pitchFamily="34" charset="0"/>
              </a:rPr>
              <a:t>Provides customer service </a:t>
            </a:r>
            <a:r>
              <a:rPr lang="en-US" b="1" dirty="0" smtClean="0">
                <a:latin typeface="Arial" pitchFamily="34" charset="0"/>
                <a:cs typeface="Arial" pitchFamily="34" charset="0"/>
              </a:rPr>
              <a:t>including on-going technical assistance to the participant, representative and consultant, by answering questions and providing explanations.</a:t>
            </a:r>
          </a:p>
          <a:p>
            <a:pPr>
              <a:buFont typeface="Wingdings" pitchFamily="2" charset="2"/>
              <a:buChar char="§"/>
              <a:defRPr/>
            </a:pPr>
            <a:r>
              <a:rPr lang="en-US" b="1" dirty="0" smtClean="0">
                <a:latin typeface="Arial" pitchFamily="34" charset="0"/>
                <a:cs typeface="Arial" pitchFamily="34" charset="0"/>
              </a:rPr>
              <a:t>Develop and update CDC+ training materials for consumers, representatives, consultants and CDC+ Regional Liaisons</a:t>
            </a:r>
          </a:p>
          <a:p>
            <a:pPr>
              <a:buFont typeface="Wingdings" pitchFamily="2" charset="2"/>
              <a:buChar char="§"/>
              <a:defRPr/>
            </a:pPr>
            <a:r>
              <a:rPr lang="en-US" b="1" dirty="0" smtClean="0">
                <a:latin typeface="Arial" pitchFamily="34" charset="0"/>
                <a:cs typeface="Arial" pitchFamily="34" charset="0"/>
              </a:rPr>
              <a:t>Conduct initial and ongoing CDC+ training for consumers, representatives, consultants and CDC+ Regional Liaisons</a:t>
            </a:r>
          </a:p>
          <a:p>
            <a:pPr>
              <a:buFont typeface="Wingdings" pitchFamily="2" charset="2"/>
              <a:buChar char="§"/>
              <a:defRPr/>
            </a:pPr>
            <a:endParaRPr lang="en-US" b="1" dirty="0" smtClean="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2902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670174"/>
          </a:xfrm>
        </p:spPr>
        <p:txBody>
          <a:bodyPr>
            <a:normAutofit/>
          </a:bodyPr>
          <a:lstStyle/>
          <a:p>
            <a:pPr>
              <a:buFont typeface="Wingdings" pitchFamily="2" charset="2"/>
              <a:buChar char="§"/>
            </a:pPr>
            <a:r>
              <a:rPr lang="en-US" sz="1200" b="1" dirty="0" smtClean="0">
                <a:latin typeface="Arial" charset="0"/>
                <a:cs typeface="Arial" charset="0"/>
              </a:rPr>
              <a:t>The </a:t>
            </a:r>
            <a:r>
              <a:rPr lang="en-US" b="1" dirty="0" smtClean="0">
                <a:latin typeface="Arial" charset="0"/>
                <a:cs typeface="Arial" charset="0"/>
              </a:rPr>
              <a:t>Fiscal Employer Agent (</a:t>
            </a:r>
            <a:r>
              <a:rPr lang="en-US" sz="1200" b="1" dirty="0" smtClean="0">
                <a:latin typeface="Arial" charset="0"/>
                <a:cs typeface="Arial" charset="0"/>
              </a:rPr>
              <a:t>F/EA) </a:t>
            </a:r>
            <a:r>
              <a:rPr lang="en-US" sz="1200" b="1" dirty="0" smtClean="0">
                <a:solidFill>
                  <a:srgbClr val="0070C0"/>
                </a:solidFill>
                <a:latin typeface="Arial" charset="0"/>
                <a:cs typeface="Arial" charset="0"/>
              </a:rPr>
              <a:t>receives the participant’s monthly budget </a:t>
            </a:r>
            <a:r>
              <a:rPr lang="en-US" sz="1200" b="1" dirty="0" smtClean="0">
                <a:latin typeface="Arial" charset="0"/>
                <a:cs typeface="Arial" charset="0"/>
              </a:rPr>
              <a:t>amount from Medicaid and maintains it in the participant’s account. </a:t>
            </a:r>
          </a:p>
          <a:p>
            <a:pPr>
              <a:buFont typeface="Wingdings" pitchFamily="2" charset="2"/>
              <a:buChar char="§"/>
            </a:pPr>
            <a:r>
              <a:rPr lang="en-US" sz="1200" b="1" dirty="0" smtClean="0">
                <a:latin typeface="Arial" charset="0"/>
                <a:cs typeface="Arial" charset="0"/>
              </a:rPr>
              <a:t>The F/EA </a:t>
            </a:r>
            <a:r>
              <a:rPr lang="en-US" sz="1200" b="1" dirty="0" smtClean="0">
                <a:solidFill>
                  <a:srgbClr val="0070C0"/>
                </a:solidFill>
                <a:latin typeface="Arial" charset="0"/>
                <a:cs typeface="Arial" charset="0"/>
              </a:rPr>
              <a:t>assigns </a:t>
            </a:r>
            <a:r>
              <a:rPr lang="en-US" sz="1200" b="1" dirty="0" smtClean="0">
                <a:latin typeface="Arial" charset="0"/>
                <a:cs typeface="Arial" charset="0"/>
              </a:rPr>
              <a:t>CDC+ Provider ID numbers and </a:t>
            </a:r>
            <a:r>
              <a:rPr lang="en-US" sz="1200" b="1" dirty="0" smtClean="0">
                <a:solidFill>
                  <a:srgbClr val="0070C0"/>
                </a:solidFill>
                <a:latin typeface="Arial" charset="0"/>
                <a:cs typeface="Arial" charset="0"/>
              </a:rPr>
              <a:t>provides </a:t>
            </a:r>
            <a:r>
              <a:rPr lang="en-US" sz="1200" b="1" dirty="0" smtClean="0">
                <a:latin typeface="Arial" charset="0"/>
                <a:cs typeface="Arial" charset="0"/>
              </a:rPr>
              <a:t>banker, bill payer and tax payer services.</a:t>
            </a:r>
          </a:p>
          <a:p>
            <a:pPr>
              <a:buFont typeface="Wingdings" pitchFamily="2" charset="2"/>
              <a:buChar char="§"/>
            </a:pPr>
            <a:r>
              <a:rPr lang="en-US" b="1" dirty="0" smtClean="0">
                <a:solidFill>
                  <a:srgbClr val="0070C0"/>
                </a:solidFill>
                <a:latin typeface="Arial" charset="0"/>
                <a:cs typeface="Arial" charset="0"/>
              </a:rPr>
              <a:t>Monthly statements are sent by the </a:t>
            </a:r>
            <a:r>
              <a:rPr lang="en-US" sz="1200" b="1" dirty="0" smtClean="0">
                <a:latin typeface="Arial" charset="0"/>
                <a:cs typeface="Arial" charset="0"/>
              </a:rPr>
              <a:t>F/EA to the participant showing the amount of money that was deposited each month, the purchases that were made, and the ending balance of the participant’s account at the end of the statement month.  </a:t>
            </a:r>
          </a:p>
          <a:p>
            <a:pPr>
              <a:buNone/>
            </a:pPr>
            <a:r>
              <a:rPr lang="en-US" b="1" u="sng" dirty="0" smtClean="0">
                <a:latin typeface="Arial" charset="0"/>
                <a:cs typeface="Arial" charset="0"/>
              </a:rPr>
              <a:t>***</a:t>
            </a:r>
            <a:r>
              <a:rPr lang="en-US" sz="1200" b="1" u="sng" dirty="0" smtClean="0">
                <a:latin typeface="Arial" charset="0"/>
                <a:cs typeface="Arial" charset="0"/>
              </a:rPr>
              <a:t>It is the participant’s responsibility to reconcile their CDC+ statement monthly </a:t>
            </a:r>
            <a:r>
              <a:rPr lang="en-US" sz="1200" b="1" dirty="0" smtClean="0">
                <a:latin typeface="Arial" charset="0"/>
                <a:cs typeface="Arial" charset="0"/>
              </a:rPr>
              <a:t>and immediately report any discrepancies to APD CDC+ fiscal staff.</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60166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b="1" dirty="0" smtClean="0">
                <a:latin typeface="Arial" charset="0"/>
                <a:cs typeface="Arial" charset="0"/>
              </a:rPr>
              <a:t>Effective August 1, 2010, a successful </a:t>
            </a:r>
            <a:r>
              <a:rPr lang="en-US" sz="1200" b="1" dirty="0" smtClean="0">
                <a:solidFill>
                  <a:srgbClr val="0070C0"/>
                </a:solidFill>
                <a:latin typeface="Arial" charset="0"/>
                <a:cs typeface="Arial" charset="0"/>
              </a:rPr>
              <a:t>Level 2 Background Screening</a:t>
            </a:r>
            <a:r>
              <a:rPr lang="en-US" sz="1200" b="1" dirty="0" smtClean="0">
                <a:latin typeface="Arial" charset="0"/>
                <a:cs typeface="Arial" charset="0"/>
              </a:rPr>
              <a:t> is required for all new service providers </a:t>
            </a:r>
            <a:r>
              <a:rPr lang="en-US" sz="1200" b="1" u="sng" dirty="0" smtClean="0">
                <a:latin typeface="Arial" charset="0"/>
                <a:cs typeface="Arial" charset="0"/>
              </a:rPr>
              <a:t>prior</a:t>
            </a:r>
            <a:r>
              <a:rPr lang="en-US" sz="1200" b="1" dirty="0" smtClean="0">
                <a:latin typeface="Arial" charset="0"/>
                <a:cs typeface="Arial" charset="0"/>
              </a:rPr>
              <a:t> to beginning work.  This includes all minors and emergency back-ups (EBU’s) who are listed on a Purchasing Plan as natural support.  Per the law, there are </a:t>
            </a:r>
            <a:r>
              <a:rPr lang="en-US" sz="1200" b="1" u="sng" dirty="0" smtClean="0">
                <a:latin typeface="Arial" charset="0"/>
                <a:cs typeface="Arial" charset="0"/>
              </a:rPr>
              <a:t>no</a:t>
            </a:r>
            <a:r>
              <a:rPr lang="en-US" sz="1200" b="1" dirty="0" smtClean="0">
                <a:latin typeface="Arial" charset="0"/>
                <a:cs typeface="Arial" charset="0"/>
              </a:rPr>
              <a:t> exceptions.</a:t>
            </a:r>
          </a:p>
          <a:p>
            <a:pPr>
              <a:buFont typeface="Wingdings" pitchFamily="2" charset="2"/>
              <a:buChar char="§"/>
            </a:pPr>
            <a:r>
              <a:rPr lang="en-US" sz="1200" b="1" dirty="0" smtClean="0">
                <a:latin typeface="Arial" charset="0"/>
                <a:cs typeface="Arial" charset="0"/>
              </a:rPr>
              <a:t>Background screening expenses are the </a:t>
            </a:r>
            <a:r>
              <a:rPr lang="en-US" sz="1200" b="1" dirty="0" smtClean="0">
                <a:solidFill>
                  <a:srgbClr val="0070C0"/>
                </a:solidFill>
                <a:latin typeface="Arial" charset="0"/>
                <a:cs typeface="Arial" charset="0"/>
              </a:rPr>
              <a:t>responsibility of the provider</a:t>
            </a:r>
            <a:r>
              <a:rPr lang="en-US" sz="1200" b="1" dirty="0" smtClean="0">
                <a:latin typeface="Arial" charset="0"/>
                <a:cs typeface="Arial" charset="0"/>
              </a:rPr>
              <a:t>, not the participant or representative.  Medicaid or CDC+ funds cannot be used for screening or rescreening providers.</a:t>
            </a:r>
          </a:p>
          <a:p>
            <a:pPr>
              <a:buFont typeface="Wingdings" pitchFamily="2" charset="2"/>
              <a:buChar char="§"/>
            </a:pPr>
            <a:r>
              <a:rPr lang="en-US" sz="1200" b="1" dirty="0" smtClean="0">
                <a:latin typeface="Arial" charset="0"/>
                <a:cs typeface="Arial" charset="0"/>
              </a:rPr>
              <a:t>Background screenings are </a:t>
            </a:r>
            <a:r>
              <a:rPr lang="en-US" sz="1200" b="1" dirty="0" smtClean="0">
                <a:solidFill>
                  <a:srgbClr val="0070C0"/>
                </a:solidFill>
                <a:latin typeface="Arial" charset="0"/>
                <a:cs typeface="Arial" charset="0"/>
              </a:rPr>
              <a:t>valid for five (5) years</a:t>
            </a:r>
            <a:r>
              <a:rPr lang="en-US" sz="1200" b="1" dirty="0" smtClean="0">
                <a:latin typeface="Arial" charset="0"/>
                <a:cs typeface="Arial" charset="0"/>
              </a:rPr>
              <a:t>.  </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smtClean="0">
                <a:latin typeface="Arial" charset="0"/>
                <a:cs typeface="Arial" charset="0"/>
              </a:rPr>
              <a:t>Existing providers with </a:t>
            </a:r>
            <a:r>
              <a:rPr lang="en-US" sz="1200" b="1" dirty="0" smtClean="0">
                <a:solidFill>
                  <a:srgbClr val="0070C0"/>
                </a:solidFill>
                <a:latin typeface="Arial" charset="0"/>
                <a:cs typeface="Arial" charset="0"/>
              </a:rPr>
              <a:t>Level 1 Background Screening must pass a Level 2 Background Screening </a:t>
            </a:r>
            <a:r>
              <a:rPr lang="en-US" sz="1200" b="1" u="sng" dirty="0" smtClean="0">
                <a:latin typeface="Arial" charset="0"/>
                <a:cs typeface="Arial" charset="0"/>
              </a:rPr>
              <a:t>prior</a:t>
            </a:r>
            <a:r>
              <a:rPr lang="en-US" sz="1200" b="1" dirty="0" smtClean="0">
                <a:latin typeface="Arial" charset="0"/>
                <a:cs typeface="Arial" charset="0"/>
              </a:rPr>
              <a:t> to their Level 1 expiration date.</a:t>
            </a:r>
          </a:p>
          <a:p>
            <a:pPr>
              <a:buFont typeface="Wingdings" pitchFamily="2" charset="2"/>
              <a:buChar char="§"/>
            </a:pPr>
            <a:endParaRPr lang="en-US" sz="1200" b="1" dirty="0" smtClean="0">
              <a:latin typeface="Arial" charset="0"/>
              <a:cs typeface="Arial" charset="0"/>
            </a:endParaRPr>
          </a:p>
          <a:p>
            <a:r>
              <a:rPr lang="en-US" sz="1200" b="1" dirty="0" smtClean="0">
                <a:latin typeface="Arial" charset="0"/>
                <a:cs typeface="Arial" charset="0"/>
              </a:rPr>
              <a:t>When time for rescreening, allow enough time to process the screening prior to the expiration date</a:t>
            </a:r>
            <a:r>
              <a:rPr lang="en-US" sz="1200" b="1" dirty="0" smtClean="0">
                <a:latin typeface="Arial" charset="0"/>
                <a:cs typeface="Arial" charset="0"/>
              </a:rPr>
              <a:t>.</a:t>
            </a:r>
          </a:p>
          <a:p>
            <a:r>
              <a:rPr lang="en-US" b="1" dirty="0" smtClean="0">
                <a:latin typeface="Arial" charset="0"/>
                <a:cs typeface="Arial" charset="0"/>
              </a:rPr>
              <a:t>The employment/Contractor Roster must be maintained in the clearinghouse – brought some handouts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37993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The CDC+ Program Participant Toolbox</a:t>
            </a:r>
          </a:p>
          <a:p>
            <a:endParaRPr lang="en-US" dirty="0"/>
          </a:p>
          <a:p>
            <a:pPr marL="171450" indent="-171450"/>
            <a:r>
              <a:rPr lang="en-US" dirty="0" smtClean="0"/>
              <a:t>The apdcares.org/cdcplus website provides a link for the CDC+ Rule Handbook, the </a:t>
            </a:r>
            <a:r>
              <a:rPr lang="en-US" dirty="0" smtClean="0"/>
              <a:t>How-To- Guide </a:t>
            </a:r>
            <a:r>
              <a:rPr lang="en-US" dirty="0" smtClean="0"/>
              <a:t>as well as a link for the Appendix to the CDC+ Participant Notebook</a:t>
            </a:r>
          </a:p>
          <a:p>
            <a:pPr marL="171450" indent="-171450"/>
            <a:endParaRPr lang="en-US" dirty="0"/>
          </a:p>
          <a:p>
            <a:pPr marL="171450" indent="-171450"/>
            <a:r>
              <a:rPr lang="en-US" dirty="0" smtClean="0"/>
              <a:t>These resources are the guidebooks for the CDC+ program.  Every consultant needs to be aware of the information contained in each.  It is advisable for consultants to bookmark this site for quicker access when needed (e.g. when providing technical assistance to consumers/representatives).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9293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b="1" dirty="0" smtClean="0">
                <a:latin typeface="Arial" charset="0"/>
                <a:cs typeface="Arial" charset="0"/>
              </a:rPr>
              <a:t>There are currently 6 Peer support Groups </a:t>
            </a:r>
            <a:endParaRPr lang="en-US" b="1" dirty="0">
              <a:latin typeface="Arial" charset="0"/>
              <a:cs typeface="Arial" charset="0"/>
            </a:endParaRPr>
          </a:p>
          <a:p>
            <a:pPr>
              <a:buFont typeface="Wingdings" pitchFamily="2" charset="2"/>
              <a:buChar char="§"/>
            </a:pPr>
            <a:endParaRPr lang="en-US" sz="1200" b="1" dirty="0" smtClean="0">
              <a:latin typeface="Arial" charset="0"/>
              <a:cs typeface="Arial" charset="0"/>
            </a:endParaRPr>
          </a:p>
          <a:p>
            <a:pPr>
              <a:buFont typeface="Wingdings" pitchFamily="2" charset="2"/>
              <a:buChar char="§"/>
            </a:pPr>
            <a:r>
              <a:rPr lang="en-US" b="1" dirty="0" smtClean="0">
                <a:latin typeface="Arial" charset="0"/>
                <a:cs typeface="Arial" charset="0"/>
              </a:rPr>
              <a:t>Once the new trainer is in place – July 1 </a:t>
            </a:r>
          </a:p>
          <a:p>
            <a:pPr>
              <a:buFont typeface="Wingdings" pitchFamily="2" charset="2"/>
              <a:buChar char="§"/>
            </a:pPr>
            <a:r>
              <a:rPr lang="en-US" b="1" dirty="0" smtClean="0">
                <a:latin typeface="Arial" charset="0"/>
                <a:cs typeface="Arial" charset="0"/>
              </a:rPr>
              <a:t>A Peer support group </a:t>
            </a:r>
            <a:r>
              <a:rPr lang="en-US" b="1" dirty="0" smtClean="0">
                <a:latin typeface="Arial" charset="0"/>
                <a:cs typeface="Arial" charset="0"/>
              </a:rPr>
              <a:t>is ran by the members</a:t>
            </a: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39332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smtClean="0"/>
              <a:t>You</a:t>
            </a:r>
            <a:r>
              <a:rPr lang="en-US" baseline="0" dirty="0" smtClean="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831974"/>
          </a:xfrm>
        </p:spPr>
        <p:txBody>
          <a:bodyPr>
            <a:normAutofit fontScale="92500" lnSpcReduction="20000"/>
          </a:bodyPr>
          <a:lstStyle/>
          <a:p>
            <a:r>
              <a:rPr lang="en-US" dirty="0" smtClean="0"/>
              <a:t>The CDC+ Program began in 2000 as an 8-year research and demonstration project called Consumer Directed Care (CDC)</a:t>
            </a:r>
          </a:p>
          <a:p>
            <a:r>
              <a:rPr lang="en-US" dirty="0" smtClean="0"/>
              <a:t>In January 2004, (after three successful years as a research project) CDC was expanded and entered the demonstration phase called, Consumer-Directed Care Plus (CDC+).</a:t>
            </a:r>
          </a:p>
          <a:p>
            <a:r>
              <a:rPr lang="en-US" dirty="0" smtClean="0"/>
              <a:t>In March 2008 CDC+ was offered as a permanent Florida Medicaid State Plan.</a:t>
            </a:r>
          </a:p>
          <a:p>
            <a:r>
              <a:rPr lang="en-US" dirty="0" smtClean="0"/>
              <a:t>Currently there are a total of </a:t>
            </a:r>
            <a:r>
              <a:rPr lang="en-US" dirty="0" smtClean="0"/>
              <a:t>2,570 </a:t>
            </a:r>
            <a:r>
              <a:rPr lang="en-US" baseline="0" dirty="0" smtClean="0"/>
              <a:t>consumers </a:t>
            </a:r>
            <a:r>
              <a:rPr lang="en-US" baseline="0" dirty="0" smtClean="0"/>
              <a:t>self-directing their supports and services</a:t>
            </a:r>
            <a:r>
              <a:rPr lang="en-US" baseline="0" dirty="0" smtClean="0"/>
              <a:t>. </a:t>
            </a:r>
            <a:r>
              <a:rPr lang="en-US" dirty="0" smtClean="0"/>
              <a:t> Between 30 – 45 new enrollees each month</a:t>
            </a:r>
            <a:endParaRPr lang="en-US" baseline="0" dirty="0" smtClean="0"/>
          </a:p>
          <a:p>
            <a:r>
              <a:rPr lang="en-US" baseline="0" dirty="0" smtClean="0"/>
              <a:t>There is no cap on the number of consumers that can be enrolled in CDC+..</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4325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a:bodyPr>
          <a:lstStyle/>
          <a:p>
            <a:pPr>
              <a:buFont typeface="Wingdings" pitchFamily="2" charset="2"/>
              <a:buChar char="§"/>
            </a:pPr>
            <a:r>
              <a:rPr lang="en-US" sz="1200" b="1" dirty="0" smtClean="0">
                <a:latin typeface="Arial" charset="0"/>
                <a:cs typeface="Arial" charset="0"/>
              </a:rPr>
              <a:t>CDC+ is a long-term care program alternative to the Developmental Disabilities / Home and Community Based Services (DD/HCBS) Medicaid Waiver.</a:t>
            </a:r>
          </a:p>
          <a:p>
            <a:pPr>
              <a:buFont typeface="Wingdings" pitchFamily="2" charset="2"/>
              <a:buChar char="§"/>
            </a:pPr>
            <a:r>
              <a:rPr lang="en-US" sz="1200" b="1" dirty="0" smtClean="0">
                <a:latin typeface="Arial" charset="0"/>
                <a:cs typeface="Arial" charset="0"/>
              </a:rPr>
              <a:t>CDC+ is based on the principles of self-determination along with person-centered planning that provides the opportunity  to improve the participant’s quality of life.</a:t>
            </a:r>
          </a:p>
          <a:p>
            <a:pPr>
              <a:buFont typeface="Wingdings" pitchFamily="2" charset="2"/>
              <a:buChar char="§"/>
            </a:pPr>
            <a:r>
              <a:rPr lang="en-US" sz="1200" b="1" dirty="0" smtClean="0">
                <a:solidFill>
                  <a:srgbClr val="000000"/>
                </a:solidFill>
                <a:latin typeface="Arial" charset="0"/>
                <a:cs typeface="Arial" charset="0"/>
              </a:rPr>
              <a:t>CDC+ is participant-driven.  This means the </a:t>
            </a:r>
            <a:r>
              <a:rPr lang="en-US" sz="1200" b="1" dirty="0" smtClean="0">
                <a:solidFill>
                  <a:srgbClr val="000000"/>
                </a:solidFill>
                <a:latin typeface="Arial" charset="0"/>
                <a:cs typeface="Arial" charset="0"/>
              </a:rPr>
              <a:t>consumer is in the drivers seat and is </a:t>
            </a:r>
            <a:r>
              <a:rPr lang="en-US" sz="1200" b="1" dirty="0" smtClean="0">
                <a:solidFill>
                  <a:srgbClr val="000000"/>
                </a:solidFill>
                <a:latin typeface="Arial" charset="0"/>
                <a:cs typeface="Arial" charset="0"/>
              </a:rPr>
              <a:t>expected to be involved in all aspects of planning for their supports and services</a:t>
            </a:r>
            <a:endParaRPr lang="en-US" sz="1200" b="1"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365374"/>
          </a:xfrm>
        </p:spPr>
        <p:txBody>
          <a:bodyPr>
            <a:normAutofit/>
          </a:bodyPr>
          <a:lstStyle/>
          <a:p>
            <a:pPr>
              <a:buNone/>
            </a:pPr>
            <a:r>
              <a:rPr lang="en-US" dirty="0" smtClean="0"/>
              <a:t>There are five principles of Self-Determination.</a:t>
            </a:r>
          </a:p>
          <a:p>
            <a:pPr lvl="1"/>
            <a:r>
              <a:rPr lang="en-US" dirty="0" smtClean="0"/>
              <a:t>FREEDOM to decide where and with whom </a:t>
            </a:r>
            <a:r>
              <a:rPr lang="en-US" u="sng" dirty="0" smtClean="0"/>
              <a:t>an individual</a:t>
            </a:r>
            <a:r>
              <a:rPr lang="en-US" dirty="0" smtClean="0"/>
              <a:t> live</a:t>
            </a:r>
            <a:r>
              <a:rPr lang="en-US" u="sng" dirty="0" smtClean="0"/>
              <a:t>s</a:t>
            </a:r>
            <a:r>
              <a:rPr lang="en-US" dirty="0" smtClean="0"/>
              <a:t>.</a:t>
            </a:r>
          </a:p>
          <a:p>
            <a:pPr lvl="1"/>
            <a:r>
              <a:rPr lang="en-US" dirty="0" smtClean="0"/>
              <a:t>AUTHORITY to decide how </a:t>
            </a:r>
            <a:r>
              <a:rPr lang="en-US" u="sng" dirty="0" smtClean="0"/>
              <a:t>the individual</a:t>
            </a:r>
            <a:r>
              <a:rPr lang="en-US" dirty="0" smtClean="0"/>
              <a:t> will live </a:t>
            </a:r>
            <a:r>
              <a:rPr lang="en-US" u="sng" dirty="0" smtClean="0"/>
              <a:t>his or her</a:t>
            </a:r>
            <a:r>
              <a:rPr lang="en-US" dirty="0" smtClean="0"/>
              <a:t> life.</a:t>
            </a:r>
          </a:p>
          <a:p>
            <a:pPr lvl="1"/>
            <a:r>
              <a:rPr lang="en-US" dirty="0" smtClean="0"/>
              <a:t>SUPPORT </a:t>
            </a:r>
            <a:r>
              <a:rPr lang="en-US" u="sng" dirty="0" smtClean="0"/>
              <a:t>the individual’s</a:t>
            </a:r>
            <a:r>
              <a:rPr lang="en-US" dirty="0" smtClean="0"/>
              <a:t> need to make decisions.</a:t>
            </a:r>
          </a:p>
          <a:p>
            <a:pPr lvl="1"/>
            <a:r>
              <a:rPr lang="en-US" dirty="0" smtClean="0"/>
              <a:t>CONTROL over the resources needed for </a:t>
            </a:r>
            <a:r>
              <a:rPr lang="en-US" u="sng" dirty="0" smtClean="0"/>
              <a:t>an individual’s</a:t>
            </a:r>
            <a:r>
              <a:rPr lang="en-US" dirty="0" smtClean="0"/>
              <a:t> support.</a:t>
            </a:r>
          </a:p>
          <a:p>
            <a:pPr lvl="1"/>
            <a:r>
              <a:rPr lang="en-US" dirty="0" smtClean="0"/>
              <a:t>RESPONSIBILITY for </a:t>
            </a:r>
            <a:r>
              <a:rPr lang="en-US" u="sng" dirty="0" smtClean="0"/>
              <a:t>an individual’s</a:t>
            </a:r>
            <a:r>
              <a:rPr lang="en-US" dirty="0" smtClean="0"/>
              <a:t> decisions and actions.</a:t>
            </a:r>
          </a:p>
          <a:p>
            <a:pPr lvl="1">
              <a:buNone/>
            </a:pPr>
            <a:endParaRPr lang="en-US" dirty="0" smtClean="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solidFill>
                  <a:srgbClr val="262671"/>
                </a:solidFill>
              </a:rPr>
              <a:pPr>
                <a:defRPr/>
              </a:pPr>
              <a:t>5</a:t>
            </a:fld>
            <a:endParaRPr lang="en-US" dirty="0">
              <a:solidFill>
                <a:srgbClr val="262671"/>
              </a:solidFill>
            </a:endParaRPr>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5473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365374"/>
          </a:xfrm>
        </p:spPr>
        <p:txBody>
          <a:bodyPr>
            <a:normAutofit/>
          </a:bodyPr>
          <a:lstStyle/>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In the CDC+ program the participant is in charge of…</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WHAT</a:t>
            </a:r>
            <a:r>
              <a:rPr lang="en-US" sz="1200" b="1" dirty="0" smtClean="0">
                <a:solidFill>
                  <a:schemeClr val="accent1">
                    <a:lumMod val="75000"/>
                  </a:schemeClr>
                </a:solidFill>
                <a:latin typeface="Arial" charset="0"/>
                <a:cs typeface="Arial" charset="0"/>
              </a:rPr>
              <a:t> </a:t>
            </a:r>
            <a:r>
              <a:rPr lang="en-US" sz="1200" b="1" dirty="0" smtClean="0">
                <a:solidFill>
                  <a:srgbClr val="000000"/>
                </a:solidFill>
                <a:latin typeface="Arial" charset="0"/>
                <a:cs typeface="Arial" charset="0"/>
              </a:rPr>
              <a:t>supports and services are purchased</a:t>
            </a:r>
          </a:p>
          <a:p>
            <a:pPr marL="344488" indent="-344488" algn="l">
              <a:spcBef>
                <a:spcPct val="25000"/>
              </a:spcBef>
              <a:spcAft>
                <a:spcPct val="25000"/>
              </a:spcAft>
              <a:buClr>
                <a:srgbClr val="6B8ED1"/>
              </a:buClr>
              <a:buSzPct val="110000"/>
            </a:pPr>
            <a:r>
              <a:rPr lang="en-US" sz="1200" b="1" dirty="0" smtClean="0">
                <a:solidFill>
                  <a:srgbClr val="428FE2"/>
                </a:solidFill>
                <a:latin typeface="Arial" charset="0"/>
                <a:cs typeface="Arial" charset="0"/>
              </a:rPr>
              <a:t>	</a:t>
            </a:r>
            <a:r>
              <a:rPr lang="en-US" sz="1200" b="1" dirty="0" smtClean="0">
                <a:solidFill>
                  <a:srgbClr val="0070C0"/>
                </a:solidFill>
                <a:latin typeface="Arial" charset="0"/>
                <a:cs typeface="Arial" charset="0"/>
              </a:rPr>
              <a:t>WHO</a:t>
            </a:r>
            <a:r>
              <a:rPr lang="en-US" sz="1200" b="1" dirty="0" smtClean="0">
                <a:solidFill>
                  <a:srgbClr val="000000"/>
                </a:solidFill>
                <a:latin typeface="Arial" charset="0"/>
                <a:cs typeface="Arial" charset="0"/>
              </a:rPr>
              <a:t> provides the supports and services</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WHEN</a:t>
            </a:r>
            <a:r>
              <a:rPr lang="en-US" sz="1200" b="1" dirty="0" smtClean="0">
                <a:solidFill>
                  <a:srgbClr val="000000"/>
                </a:solidFill>
                <a:latin typeface="Arial" charset="0"/>
                <a:cs typeface="Arial" charset="0"/>
              </a:rPr>
              <a:t> supports and services will be provided and the quantity</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WHERE</a:t>
            </a:r>
            <a:r>
              <a:rPr lang="en-US" sz="1200" b="1" dirty="0" smtClean="0">
                <a:solidFill>
                  <a:srgbClr val="000000"/>
                </a:solidFill>
                <a:latin typeface="Arial" charset="0"/>
                <a:cs typeface="Arial" charset="0"/>
              </a:rPr>
              <a:t> supports and services will be provided AND</a:t>
            </a:r>
          </a:p>
          <a:p>
            <a:pPr marL="344488" indent="-344488" algn="l">
              <a:spcBef>
                <a:spcPct val="25000"/>
              </a:spcBef>
              <a:spcAft>
                <a:spcPct val="25000"/>
              </a:spcAft>
              <a:buClr>
                <a:srgbClr val="6B8ED1"/>
              </a:buClr>
              <a:buSzPct val="110000"/>
            </a:pPr>
            <a:r>
              <a:rPr lang="en-US" sz="1200" b="1" dirty="0" smtClean="0">
                <a:solidFill>
                  <a:srgbClr val="000000"/>
                </a:solidFill>
                <a:latin typeface="Arial" charset="0"/>
                <a:cs typeface="Arial" charset="0"/>
              </a:rPr>
              <a:t>	</a:t>
            </a:r>
            <a:r>
              <a:rPr lang="en-US" sz="1200" b="1" dirty="0" smtClean="0">
                <a:solidFill>
                  <a:srgbClr val="0070C0"/>
                </a:solidFill>
                <a:latin typeface="Arial" charset="0"/>
                <a:cs typeface="Arial" charset="0"/>
              </a:rPr>
              <a:t>HOW</a:t>
            </a:r>
            <a:r>
              <a:rPr lang="en-US" sz="1200" b="1" dirty="0" smtClean="0">
                <a:solidFill>
                  <a:srgbClr val="000000"/>
                </a:solidFill>
                <a:latin typeface="Arial" charset="0"/>
                <a:cs typeface="Arial" charset="0"/>
              </a:rPr>
              <a:t> supports and services will be provided</a:t>
            </a:r>
            <a:r>
              <a:rPr lang="en-US" sz="1200" dirty="0" smtClean="0">
                <a:solidFill>
                  <a:srgbClr val="000000"/>
                </a:solidFill>
                <a:latin typeface="Arial" charset="0"/>
                <a:cs typeface="Arial" charset="0"/>
              </a:rPr>
              <a:t>  </a:t>
            </a:r>
            <a:endParaRPr lang="en-US" sz="1200"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462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27688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t>
            </a:r>
            <a:r>
              <a:rPr lang="en-US" baseline="0" dirty="0" smtClean="0"/>
              <a:t> you eligible for </a:t>
            </a:r>
            <a:r>
              <a:rPr lang="en-US" dirty="0" smtClean="0"/>
              <a:t>the CDC+ 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t>
            </a:r>
            <a:r>
              <a:rPr lang="en-US" baseline="0" dirty="0" smtClean="0"/>
              <a:t> you eligible for </a:t>
            </a:r>
            <a:r>
              <a:rPr lang="en-US" dirty="0" smtClean="0"/>
              <a:t>the CDC+ 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0695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sldNum="0"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apps.ahca.myflorida.com/SingleSignOnPortal"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3.jpeg"/><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485104" y="2117497"/>
            <a:ext cx="7315200" cy="2954655"/>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en-US" sz="4400" b="1" dirty="0" smtClean="0">
                <a:solidFill>
                  <a:schemeClr val="tx2"/>
                </a:solidFill>
                <a:latin typeface="Arial" charset="0"/>
              </a:rPr>
              <a:t>18</a:t>
            </a:r>
            <a:r>
              <a:rPr lang="en-US" sz="4400" b="1" baseline="30000" dirty="0" smtClean="0">
                <a:solidFill>
                  <a:schemeClr val="tx2"/>
                </a:solidFill>
                <a:latin typeface="Arial" charset="0"/>
              </a:rPr>
              <a:t>th</a:t>
            </a:r>
            <a:r>
              <a:rPr lang="en-US" sz="4400" b="1" dirty="0" smtClean="0">
                <a:solidFill>
                  <a:schemeClr val="tx2"/>
                </a:solidFill>
                <a:latin typeface="Arial" charset="0"/>
              </a:rPr>
              <a:t> Annual Family CAFÉ Conference</a:t>
            </a:r>
            <a:r>
              <a:rPr lang="en-US" sz="4400" b="1" dirty="0">
                <a:solidFill>
                  <a:schemeClr val="tx2"/>
                </a:solidFill>
                <a:latin typeface="Arial" charset="0"/>
              </a:rPr>
              <a:t> </a:t>
            </a:r>
            <a:r>
              <a:rPr lang="en-US" sz="4400" b="1" i="1" dirty="0" smtClean="0">
                <a:solidFill>
                  <a:schemeClr val="tx2"/>
                </a:solidFill>
                <a:latin typeface="Arial" charset="0"/>
              </a:rPr>
              <a:t>2016</a:t>
            </a:r>
          </a:p>
          <a:p>
            <a:endParaRPr lang="en-US" sz="1800" b="1" dirty="0">
              <a:solidFill>
                <a:srgbClr val="262672"/>
              </a:solidFill>
              <a:latin typeface="Arial"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a:solidFill>
                  <a:srgbClr val="000000"/>
                </a:solidFill>
                <a:latin typeface="Arial" charset="0"/>
              </a:rPr>
              <a:t>  </a:t>
            </a:r>
          </a:p>
          <a:p>
            <a:pPr>
              <a:spcBef>
                <a:spcPct val="25000"/>
              </a:spcBef>
              <a:spcAft>
                <a:spcPct val="25000"/>
              </a:spcAft>
              <a:buClr>
                <a:srgbClr val="6B8ED1"/>
              </a:buClr>
              <a:buSzPct val="110000"/>
            </a:pPr>
            <a:endParaRPr lang="en-US" sz="1600" b="1" i="1">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721894" y="1219200"/>
            <a:ext cx="3212306" cy="1104900"/>
          </a:xfrm>
          <a:prstGeom prst="rect">
            <a:avLst/>
          </a:prstGeom>
          <a:noFill/>
          <a:ln w="9525">
            <a:noFill/>
            <a:miter lim="800000"/>
            <a:headEnd/>
            <a:tailEnd/>
          </a:ln>
        </p:spPr>
      </p:pic>
      <p:sp>
        <p:nvSpPr>
          <p:cNvPr id="2" name="Rectangle 1"/>
          <p:cNvSpPr/>
          <p:nvPr/>
        </p:nvSpPr>
        <p:spPr>
          <a:xfrm>
            <a:off x="6124575" y="5579983"/>
            <a:ext cx="2066925" cy="707886"/>
          </a:xfrm>
          <a:prstGeom prst="rect">
            <a:avLst/>
          </a:prstGeom>
        </p:spPr>
        <p:txBody>
          <a:bodyPr wrap="square">
            <a:spAutoFit/>
          </a:bodyPr>
          <a:lstStyle/>
          <a:p>
            <a:pPr algn="l"/>
            <a:r>
              <a:rPr lang="en-US" sz="2000" b="1" dirty="0" smtClean="0">
                <a:latin typeface="Arial" pitchFamily="34" charset="0"/>
                <a:cs typeface="Arial" pitchFamily="34" charset="0"/>
              </a:rPr>
              <a:t>Barbara Palmer</a:t>
            </a:r>
          </a:p>
          <a:p>
            <a:pPr algn="l"/>
            <a:r>
              <a:rPr lang="en-US" sz="2000" b="1" dirty="0" smtClean="0">
                <a:latin typeface="Arial" pitchFamily="34" charset="0"/>
                <a:cs typeface="Arial" pitchFamily="34" charset="0"/>
              </a:rPr>
              <a:t>Director</a:t>
            </a:r>
            <a:endParaRPr lang="en-US" sz="2000" b="1" dirty="0">
              <a:latin typeface="Arial" pitchFamily="34" charset="0"/>
              <a:cs typeface="Arial" pitchFamily="34" charset="0"/>
            </a:endParaRPr>
          </a:p>
        </p:txBody>
      </p:sp>
      <p:sp>
        <p:nvSpPr>
          <p:cNvPr id="4" name="Rectangle 3"/>
          <p:cNvSpPr/>
          <p:nvPr/>
        </p:nvSpPr>
        <p:spPr>
          <a:xfrm>
            <a:off x="381000" y="5579983"/>
            <a:ext cx="1600200" cy="707886"/>
          </a:xfrm>
          <a:prstGeom prst="rect">
            <a:avLst/>
          </a:prstGeom>
        </p:spPr>
        <p:txBody>
          <a:bodyPr wrap="square">
            <a:spAutoFit/>
          </a:bodyPr>
          <a:lstStyle/>
          <a:p>
            <a:pPr algn="l"/>
            <a:r>
              <a:rPr lang="en-US" sz="2000" b="1" dirty="0" smtClean="0">
                <a:latin typeface="Arial" pitchFamily="34" charset="0"/>
                <a:cs typeface="Arial" pitchFamily="34" charset="0"/>
              </a:rPr>
              <a:t>Rick Scott</a:t>
            </a:r>
          </a:p>
          <a:p>
            <a:pPr algn="l"/>
            <a:r>
              <a:rPr lang="en-US" sz="2000" b="1" dirty="0" smtClean="0">
                <a:latin typeface="Arial" pitchFamily="34" charset="0"/>
                <a:cs typeface="Arial" pitchFamily="34" charset="0"/>
              </a:rPr>
              <a:t>Governor</a:t>
            </a:r>
            <a:endParaRPr lang="en-US" sz="2000" b="1" dirty="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3086100"/>
            <a:ext cx="1571625"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r>
              <a:rPr lang="en-US" sz="3600" dirty="0" smtClean="0">
                <a:latin typeface="Arial" charset="0"/>
              </a:rPr>
              <a:t/>
            </a:r>
            <a:br>
              <a:rPr lang="en-US" sz="3600" dirty="0" smtClean="0">
                <a:latin typeface="Arial" charset="0"/>
              </a:rPr>
            </a:br>
            <a:endParaRPr lang="en-US" dirty="0"/>
          </a:p>
        </p:txBody>
      </p:sp>
      <p:sp>
        <p:nvSpPr>
          <p:cNvPr id="11" name="Pentagon 10"/>
          <p:cNvSpPr/>
          <p:nvPr/>
        </p:nvSpPr>
        <p:spPr bwMode="auto">
          <a:xfrm>
            <a:off x="180766" y="1049867"/>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2" name="Subtitle 5"/>
          <p:cNvSpPr txBox="1">
            <a:spLocks/>
          </p:cNvSpPr>
          <p:nvPr/>
        </p:nvSpPr>
        <p:spPr bwMode="auto">
          <a:xfrm>
            <a:off x="180766" y="1295400"/>
            <a:ext cx="7086600" cy="702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Steps to Enrolling in </a:t>
            </a:r>
            <a:r>
              <a:rPr kumimoji="0" lang="en-US" sz="2800" b="1" i="0" u="none" strike="noStrike" kern="0" cap="none" spc="0" normalizeH="0" noProof="0" dirty="0" smtClean="0">
                <a:ln>
                  <a:noFill/>
                </a:ln>
                <a:solidFill>
                  <a:schemeClr val="tx2"/>
                </a:solidFill>
                <a:effectLst/>
                <a:uLnTx/>
                <a:uFillTx/>
                <a:latin typeface="Arial" pitchFamily="34" charset="0"/>
                <a:ea typeface="+mn-ea"/>
                <a:cs typeface="Arial" pitchFamily="34" charset="0"/>
              </a:rPr>
              <a:t>the</a:t>
            </a:r>
            <a:r>
              <a:rPr lang="en-US" sz="2800" b="1" kern="0" dirty="0" smtClean="0">
                <a:solidFill>
                  <a:schemeClr val="tx2"/>
                </a:solidFill>
                <a:latin typeface="Arial" pitchFamily="34" charset="0"/>
                <a:cs typeface="Arial" pitchFamily="34" charset="0"/>
              </a:rPr>
              <a:t> </a:t>
            </a:r>
            <a:r>
              <a:rPr kumimoji="0" lang="en-US" sz="28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CDC+ Program</a:t>
            </a:r>
            <a:endPar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endParaRPr>
          </a:p>
        </p:txBody>
      </p:sp>
      <p:sp>
        <p:nvSpPr>
          <p:cNvPr id="6" name="Content Placeholder 2"/>
          <p:cNvSpPr txBox="1">
            <a:spLocks/>
          </p:cNvSpPr>
          <p:nvPr/>
        </p:nvSpPr>
        <p:spPr bwMode="auto">
          <a:xfrm>
            <a:off x="180766" y="2116666"/>
            <a:ext cx="8810834" cy="4741334"/>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Font typeface="Wingdings" panose="05000000000000000000" pitchFamily="2" charset="2"/>
              <a:buChar char="§"/>
            </a:pPr>
            <a:r>
              <a:rPr lang="en-US" sz="2400" b="1" dirty="0" smtClean="0">
                <a:solidFill>
                  <a:schemeClr val="tx1"/>
                </a:solidFill>
                <a:latin typeface="Arial" charset="0"/>
                <a:cs typeface="Arial" charset="0"/>
              </a:rPr>
              <a:t>Budget Authorization Form is received with CDC+ Consumer ID# and the monthly budget.</a:t>
            </a:r>
          </a:p>
          <a:p>
            <a:pPr marL="342900" indent="-342900" algn="l">
              <a:buFont typeface="Wingdings" panose="05000000000000000000" pitchFamily="2" charset="2"/>
              <a:buChar char="§"/>
            </a:pPr>
            <a:r>
              <a:rPr lang="en-US" sz="2400" b="1" dirty="0" smtClean="0">
                <a:solidFill>
                  <a:schemeClr val="tx1"/>
                </a:solidFill>
                <a:latin typeface="Arial" charset="0"/>
                <a:cs typeface="Arial" charset="0"/>
              </a:rPr>
              <a:t>Begin to interview and make decision on potential employees</a:t>
            </a:r>
          </a:p>
          <a:p>
            <a:pPr marL="800100" lvl="1" indent="-342900" algn="l">
              <a:buFont typeface="Wingdings" panose="05000000000000000000" pitchFamily="2" charset="2"/>
              <a:buChar char="§"/>
            </a:pPr>
            <a:r>
              <a:rPr lang="en-US" sz="2200" b="1" dirty="0" smtClean="0">
                <a:solidFill>
                  <a:schemeClr val="tx1"/>
                </a:solidFill>
                <a:latin typeface="Arial" charset="0"/>
                <a:cs typeface="Arial" charset="0"/>
              </a:rPr>
              <a:t>Have employees completed appropriate Employee or Vendor packet</a:t>
            </a:r>
            <a:r>
              <a:rPr lang="en-US" sz="2200" b="1" dirty="0" smtClean="0">
                <a:solidFill>
                  <a:schemeClr val="tx1"/>
                </a:solidFill>
                <a:latin typeface="Arial" charset="0"/>
                <a:cs typeface="Arial" charset="0"/>
              </a:rPr>
              <a:t> </a:t>
            </a:r>
          </a:p>
          <a:p>
            <a:pPr marL="342900" indent="-342900" algn="l">
              <a:buFont typeface="Wingdings" panose="05000000000000000000" pitchFamily="2" charset="2"/>
              <a:buChar char="§"/>
            </a:pPr>
            <a:r>
              <a:rPr lang="en-US" sz="2400" b="1" dirty="0" smtClean="0">
                <a:solidFill>
                  <a:schemeClr val="tx1"/>
                </a:solidFill>
                <a:latin typeface="Arial" charset="0"/>
                <a:cs typeface="Arial" charset="0"/>
              </a:rPr>
              <a:t>Enroll in Background screening clearinghouse, initiate screenings on employees.</a:t>
            </a:r>
          </a:p>
          <a:p>
            <a:pPr marL="342900" indent="-342900" algn="l">
              <a:buFont typeface="Wingdings" panose="05000000000000000000" pitchFamily="2" charset="2"/>
              <a:buChar char="§"/>
            </a:pPr>
            <a:r>
              <a:rPr lang="en-US" sz="2400" b="1" dirty="0" smtClean="0">
                <a:solidFill>
                  <a:schemeClr val="tx1"/>
                </a:solidFill>
                <a:latin typeface="Arial" charset="0"/>
                <a:cs typeface="Arial" charset="0"/>
              </a:rPr>
              <a:t>Write </a:t>
            </a:r>
            <a:r>
              <a:rPr lang="en-US" sz="2400" b="1" dirty="0">
                <a:solidFill>
                  <a:schemeClr val="tx1"/>
                </a:solidFill>
                <a:latin typeface="Arial" charset="0"/>
                <a:cs typeface="Arial" charset="0"/>
              </a:rPr>
              <a:t>your Purchasing </a:t>
            </a:r>
            <a:r>
              <a:rPr lang="en-US" sz="2400" b="1" dirty="0" smtClean="0">
                <a:solidFill>
                  <a:schemeClr val="tx1"/>
                </a:solidFill>
                <a:latin typeface="Arial" charset="0"/>
                <a:cs typeface="Arial" charset="0"/>
              </a:rPr>
              <a:t>Plan</a:t>
            </a:r>
          </a:p>
          <a:p>
            <a:pPr algn="l"/>
            <a:endParaRPr lang="en-US" sz="2400" b="1" dirty="0">
              <a:solidFill>
                <a:schemeClr val="tx1"/>
              </a:solidFill>
              <a:latin typeface="Arial" charset="0"/>
              <a:cs typeface="Arial" charset="0"/>
            </a:endParaRPr>
          </a:p>
          <a:p>
            <a:pPr marL="342900" indent="-342900" algn="l">
              <a:buFont typeface="Wingdings" panose="05000000000000000000" pitchFamily="2" charset="2"/>
              <a:buChar char="§"/>
            </a:pPr>
            <a:endParaRPr lang="en-US" sz="2400" b="1" dirty="0">
              <a:solidFill>
                <a:schemeClr val="tx1"/>
              </a:solidFill>
              <a:latin typeface="Arial" charset="0"/>
              <a:cs typeface="Arial" charset="0"/>
            </a:endParaRPr>
          </a:p>
          <a:p>
            <a:pPr marL="285750" indent="-285750">
              <a:buFont typeface="Wingdings" panose="05000000000000000000" pitchFamily="2" charset="2"/>
              <a:buChar char="§"/>
            </a:pPr>
            <a:endParaRPr lang="en-US" sz="1800" dirty="0" smtClean="0">
              <a:latin typeface="Arial" charset="0"/>
              <a:cs typeface="Arial" charset="0"/>
            </a:endParaRPr>
          </a:p>
        </p:txBody>
      </p:sp>
      <p:sp>
        <p:nvSpPr>
          <p:cNvPr id="2" name="Rectangle 1"/>
          <p:cNvSpPr/>
          <p:nvPr/>
        </p:nvSpPr>
        <p:spPr>
          <a:xfrm>
            <a:off x="8458200" y="6321623"/>
            <a:ext cx="284052" cy="307777"/>
          </a:xfrm>
          <a:prstGeom prst="rect">
            <a:avLst/>
          </a:prstGeom>
        </p:spPr>
        <p:txBody>
          <a:bodyPr wrap="none">
            <a:spAutoFit/>
          </a:bodyPr>
          <a:lstStyle/>
          <a:p>
            <a:pPr lvl="0" algn="r" eaLnBrk="1" hangingPunct="1"/>
            <a:fld id="{C09B903B-4E4C-4C7C-B3A2-897FCBC8A360}" type="slidenum">
              <a:rPr lang="en-US" altLang="en-US" sz="1400">
                <a:solidFill>
                  <a:srgbClr val="6699FF"/>
                </a:solidFill>
                <a:latin typeface="Arial" panose="020B0604020202020204" pitchFamily="34" charset="0"/>
              </a:rPr>
              <a:pPr lvl="0" algn="r" eaLnBrk="1" hangingPunct="1"/>
              <a:t>10</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2621314713"/>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stretch>
            <a:fillRect/>
          </a:stretch>
        </p:blipFill>
        <p:spPr>
          <a:xfrm>
            <a:off x="457200" y="4191000"/>
            <a:ext cx="3048000" cy="2119884"/>
          </a:xfrm>
          <a:prstGeom prst="rect">
            <a:avLst/>
          </a:prstGeom>
        </p:spPr>
      </p:pic>
      <p:sp>
        <p:nvSpPr>
          <p:cNvPr id="2" name="Title 1"/>
          <p:cNvSpPr>
            <a:spLocks noGrp="1"/>
          </p:cNvSpPr>
          <p:nvPr>
            <p:ph type="title"/>
          </p:nvPr>
        </p:nvSpPr>
        <p:spPr>
          <a:xfrm>
            <a:off x="1905938" y="1071164"/>
            <a:ext cx="7315200" cy="1162050"/>
          </a:xfrm>
        </p:spPr>
        <p:txBody>
          <a:bodyPr/>
          <a:lstStyle/>
          <a:p>
            <a:r>
              <a:rPr lang="en-US" sz="4000" dirty="0" smtClean="0">
                <a:solidFill>
                  <a:schemeClr val="tx2"/>
                </a:solidFill>
                <a:latin typeface="Arial" charset="0"/>
                <a:cs typeface="Arial" charset="0"/>
              </a:rPr>
              <a:t>CDC+ Monthly Budget</a:t>
            </a:r>
            <a:endParaRPr lang="en-US" sz="4000" dirty="0">
              <a:solidFill>
                <a:schemeClr val="tx2"/>
              </a:solidFill>
            </a:endParaRPr>
          </a:p>
        </p:txBody>
      </p:sp>
      <p:sp>
        <p:nvSpPr>
          <p:cNvPr id="3" name="Content Placeholder 2"/>
          <p:cNvSpPr>
            <a:spLocks noGrp="1"/>
          </p:cNvSpPr>
          <p:nvPr>
            <p:ph idx="1"/>
          </p:nvPr>
        </p:nvSpPr>
        <p:spPr>
          <a:xfrm>
            <a:off x="3733800" y="2209800"/>
            <a:ext cx="5181600" cy="4114800"/>
          </a:xfrm>
        </p:spPr>
        <p:txBody>
          <a:bodyPr/>
          <a:lstStyle/>
          <a:p>
            <a:pPr>
              <a:buFont typeface="Wingdings" pitchFamily="2" charset="2"/>
              <a:buChar char="§"/>
            </a:pPr>
            <a:r>
              <a:rPr lang="en-US" sz="2400" b="1" dirty="0" smtClean="0">
                <a:solidFill>
                  <a:schemeClr val="tx1"/>
                </a:solidFill>
                <a:latin typeface="Arial" charset="0"/>
                <a:cs typeface="Arial" charset="0"/>
              </a:rPr>
              <a:t>DD/HCBS </a:t>
            </a:r>
            <a:r>
              <a:rPr lang="en-US" sz="2400" b="1" dirty="0" err="1" smtClean="0">
                <a:solidFill>
                  <a:schemeClr val="tx1"/>
                </a:solidFill>
                <a:latin typeface="Arial" charset="0"/>
                <a:cs typeface="Arial" charset="0"/>
              </a:rPr>
              <a:t>iBudget</a:t>
            </a:r>
            <a:r>
              <a:rPr lang="en-US" sz="2400" b="1" dirty="0" smtClean="0">
                <a:solidFill>
                  <a:schemeClr val="tx1"/>
                </a:solidFill>
                <a:latin typeface="Arial" charset="0"/>
                <a:cs typeface="Arial" charset="0"/>
              </a:rPr>
              <a:t> Waiver Cost Plan</a:t>
            </a:r>
            <a:endParaRPr lang="en-US" sz="2400" b="1" dirty="0" smtClean="0">
              <a:solidFill>
                <a:schemeClr val="tx1"/>
              </a:solidFill>
              <a:latin typeface="Arial" pitchFamily="34" charset="0"/>
              <a:cs typeface="Arial" pitchFamily="34" charset="0"/>
            </a:endParaRPr>
          </a:p>
          <a:p>
            <a:pPr>
              <a:buFont typeface="Wingdings" pitchFamily="2" charset="2"/>
              <a:buChar char="§"/>
            </a:pPr>
            <a:r>
              <a:rPr lang="en-US" sz="2400" b="1" dirty="0" smtClean="0">
                <a:latin typeface="Arial" pitchFamily="34" charset="0"/>
                <a:cs typeface="Arial" pitchFamily="34" charset="0"/>
              </a:rPr>
              <a:t>Monthly services approved on Cost Plan are divided by the number of months authorized on Cost Plan;  Cost Plan amount</a:t>
            </a:r>
            <a:endParaRPr lang="en-US" sz="2400" b="1" dirty="0" smtClean="0">
              <a:latin typeface="Arial" charset="0"/>
              <a:cs typeface="Arial" charset="0"/>
            </a:endParaRPr>
          </a:p>
          <a:p>
            <a:pPr lvl="1">
              <a:buFont typeface="Wingdings" pitchFamily="2" charset="2"/>
              <a:buChar char="ü"/>
            </a:pPr>
            <a:r>
              <a:rPr lang="en-US" sz="2000" b="1" dirty="0" smtClean="0">
                <a:latin typeface="Arial" pitchFamily="34" charset="0"/>
                <a:cs typeface="Arial" pitchFamily="34" charset="0"/>
              </a:rPr>
              <a:t>Discount rate applied</a:t>
            </a:r>
          </a:p>
          <a:p>
            <a:pPr lvl="1">
              <a:buFont typeface="Wingdings" pitchFamily="2" charset="2"/>
              <a:buChar char="ü"/>
            </a:pPr>
            <a:r>
              <a:rPr lang="en-US" sz="2000" b="1" dirty="0" smtClean="0">
                <a:latin typeface="Arial" pitchFamily="34" charset="0"/>
                <a:cs typeface="Arial" pitchFamily="34" charset="0"/>
              </a:rPr>
              <a:t>Administrative fee applied</a:t>
            </a:r>
          </a:p>
          <a:p>
            <a:pPr>
              <a:buFont typeface="Wingdings" pitchFamily="2" charset="2"/>
              <a:buChar char="§"/>
            </a:pPr>
            <a:r>
              <a:rPr lang="en-US" sz="2400" b="1" dirty="0" smtClean="0">
                <a:latin typeface="Arial" pitchFamily="34" charset="0"/>
                <a:cs typeface="Arial" pitchFamily="34" charset="0"/>
              </a:rPr>
              <a:t>Flexible CDC+ Monthly Budget</a:t>
            </a:r>
          </a:p>
        </p:txBody>
      </p:sp>
      <p:sp>
        <p:nvSpPr>
          <p:cNvPr id="4" name="Text Placeholder 3"/>
          <p:cNvSpPr>
            <a:spLocks noGrp="1"/>
          </p:cNvSpPr>
          <p:nvPr>
            <p:ph type="body" sz="half" idx="2"/>
          </p:nvPr>
        </p:nvSpPr>
        <p:spPr>
          <a:xfrm>
            <a:off x="457200" y="2209800"/>
            <a:ext cx="3008313" cy="3916363"/>
          </a:xfrm>
        </p:spPr>
        <p:txBody>
          <a:bodyPr/>
          <a:lstStyle/>
          <a:p>
            <a:endParaRPr lang="en-US" dirty="0"/>
          </a:p>
        </p:txBody>
      </p:sp>
      <p:pic>
        <p:nvPicPr>
          <p:cNvPr id="5" name="Picture 4" descr="mom laughing kids.JPG"/>
          <p:cNvPicPr>
            <a:picLocks noChangeAspect="1"/>
          </p:cNvPicPr>
          <p:nvPr/>
        </p:nvPicPr>
        <p:blipFill>
          <a:blip r:embed="rId4" cstate="print"/>
          <a:stretch>
            <a:fillRect/>
          </a:stretch>
        </p:blipFill>
        <p:spPr>
          <a:xfrm>
            <a:off x="457200" y="2209800"/>
            <a:ext cx="3048000" cy="2026920"/>
          </a:xfrm>
          <a:prstGeom prst="rect">
            <a:avLst/>
          </a:prstGeom>
        </p:spPr>
      </p:pic>
      <p:sp>
        <p:nvSpPr>
          <p:cNvPr id="7" name="Rectangle 6"/>
          <p:cNvSpPr/>
          <p:nvPr/>
        </p:nvSpPr>
        <p:spPr>
          <a:xfrm>
            <a:off x="8545299" y="6328895"/>
            <a:ext cx="37010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1C8C903E-D095-4FE8-8194-93628E030562}"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90638432"/>
      </p:ext>
    </p:extLst>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duotone>
              <a:schemeClr val="accent6">
                <a:shade val="45000"/>
                <a:satMod val="135000"/>
              </a:schemeClr>
              <a:prstClr val="white"/>
            </a:duotone>
            <a:lum contrast="43000"/>
          </a:blip>
          <a:stretch>
            <a:fillRect/>
          </a:stretch>
        </p:blipFill>
        <p:spPr>
          <a:xfrm>
            <a:off x="4419600" y="3581400"/>
            <a:ext cx="2300955" cy="1641348"/>
          </a:xfrm>
          <a:prstGeom prst="rect">
            <a:avLst/>
          </a:prstGeom>
        </p:spPr>
      </p:pic>
      <p:sp>
        <p:nvSpPr>
          <p:cNvPr id="2" name="Title 1"/>
          <p:cNvSpPr>
            <a:spLocks noGrp="1"/>
          </p:cNvSpPr>
          <p:nvPr>
            <p:ph type="title"/>
          </p:nvPr>
        </p:nvSpPr>
        <p:spPr>
          <a:xfrm>
            <a:off x="609600" y="1752600"/>
            <a:ext cx="8839200" cy="381000"/>
          </a:xfrm>
        </p:spPr>
        <p:txBody>
          <a:bodyPr/>
          <a:lstStyle/>
          <a:p>
            <a:pPr algn="ctr"/>
            <a:r>
              <a:rPr lang="en-US" sz="4400" dirty="0" smtClean="0">
                <a:solidFill>
                  <a:schemeClr val="tx2"/>
                </a:solidFill>
                <a:latin typeface="Arial" charset="0"/>
                <a:cs typeface="Arial" charset="0"/>
              </a:rPr>
              <a:t>Building Blocks of a </a:t>
            </a:r>
            <a:br>
              <a:rPr lang="en-US" sz="4400" dirty="0" smtClean="0">
                <a:solidFill>
                  <a:schemeClr val="tx2"/>
                </a:solidFill>
                <a:latin typeface="Arial" charset="0"/>
                <a:cs typeface="Arial" charset="0"/>
              </a:rPr>
            </a:br>
            <a:r>
              <a:rPr lang="en-US" sz="4400" dirty="0" smtClean="0">
                <a:solidFill>
                  <a:schemeClr val="tx2"/>
                </a:solidFill>
                <a:latin typeface="Arial" charset="0"/>
                <a:cs typeface="Arial" charset="0"/>
              </a:rPr>
              <a:t>CDC+ Purchasing Plan</a:t>
            </a:r>
            <a:endParaRPr lang="en-US" sz="4400" dirty="0">
              <a:solidFill>
                <a:schemeClr val="tx2"/>
              </a:solidFill>
            </a:endParaRPr>
          </a:p>
        </p:txBody>
      </p:sp>
      <p:sp>
        <p:nvSpPr>
          <p:cNvPr id="3" name="Content Placeholder 2"/>
          <p:cNvSpPr>
            <a:spLocks noGrp="1"/>
          </p:cNvSpPr>
          <p:nvPr>
            <p:ph idx="1"/>
          </p:nvPr>
        </p:nvSpPr>
        <p:spPr>
          <a:xfrm>
            <a:off x="990600" y="2743200"/>
            <a:ext cx="7467600" cy="609600"/>
          </a:xfrm>
        </p:spPr>
        <p:txBody>
          <a:bodyPr/>
          <a:lstStyle/>
          <a:p>
            <a:pPr>
              <a:buNone/>
            </a:pPr>
            <a:r>
              <a:rPr lang="en-US" sz="2400" b="1" dirty="0" smtClean="0">
                <a:latin typeface="Arial" pitchFamily="34" charset="0"/>
                <a:cs typeface="Arial" pitchFamily="34" charset="0"/>
              </a:rPr>
              <a:t>   Support Plan		 Cost Plan</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4" name="Right Arrow 3"/>
          <p:cNvSpPr/>
          <p:nvPr/>
        </p:nvSpPr>
        <p:spPr bwMode="auto">
          <a:xfrm rot="16200000">
            <a:off x="3581400" y="28956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5" name="Right Arrow 4"/>
          <p:cNvSpPr/>
          <p:nvPr/>
        </p:nvSpPr>
        <p:spPr bwMode="auto">
          <a:xfrm>
            <a:off x="5105400" y="35052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a:xfrm>
            <a:off x="4419600" y="5791200"/>
            <a:ext cx="2286000" cy="830997"/>
          </a:xfrm>
          <a:prstGeom prst="rect">
            <a:avLst/>
          </a:prstGeom>
        </p:spPr>
        <p:txBody>
          <a:bodyPr wrap="square">
            <a:spAutoFit/>
          </a:bodyPr>
          <a:lstStyle/>
          <a:p>
            <a:r>
              <a:rPr lang="en-US" sz="2400" b="1" kern="0" dirty="0" smtClean="0">
                <a:solidFill>
                  <a:srgbClr val="000000"/>
                </a:solidFill>
                <a:latin typeface="Arial" pitchFamily="34" charset="0"/>
                <a:cs typeface="Arial" pitchFamily="34" charset="0"/>
              </a:rPr>
              <a:t>Purchasing Plan</a:t>
            </a:r>
            <a:endParaRPr lang="en-US" dirty="0"/>
          </a:p>
        </p:txBody>
      </p:sp>
      <p:sp>
        <p:nvSpPr>
          <p:cNvPr id="7" name="Right Arrow 6"/>
          <p:cNvSpPr/>
          <p:nvPr/>
        </p:nvSpPr>
        <p:spPr bwMode="auto">
          <a:xfrm>
            <a:off x="5029200" y="5181600"/>
            <a:ext cx="10668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8458200" y="6314420"/>
            <a:ext cx="383438" cy="307777"/>
          </a:xfrm>
          <a:prstGeom prst="rect">
            <a:avLst/>
          </a:prstGeom>
        </p:spPr>
        <p:txBody>
          <a:bodyPr wrap="none">
            <a:spAutoFit/>
          </a:bodyPr>
          <a:lstStyle/>
          <a:p>
            <a:pPr lvl="0" algn="r" eaLnBrk="1" hangingPunct="1"/>
            <a:fld id="{B66E07BF-C98B-4ACF-879A-85CA564D859E}" type="slidenum">
              <a:rPr lang="en-US" altLang="en-US" sz="1400">
                <a:solidFill>
                  <a:srgbClr val="6699FF"/>
                </a:solidFill>
                <a:latin typeface="Arial" panose="020B0604020202020204" pitchFamily="34" charset="0"/>
              </a:rPr>
              <a:pPr lvl="0" algn="r" eaLnBrk="1" hangingPunct="1"/>
              <a:t>12</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363792273"/>
      </p:ext>
    </p:extLst>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152400" y="2245129"/>
            <a:ext cx="8382000" cy="4492596"/>
          </a:xfrm>
          <a:prstGeom prst="rect">
            <a:avLst/>
          </a:prstGeom>
          <a:noFill/>
          <a:ln w="31750">
            <a:noFill/>
            <a:miter lim="800000"/>
            <a:headEnd/>
            <a:tailEnd/>
          </a:ln>
        </p:spPr>
      </p:pic>
      <p:sp>
        <p:nvSpPr>
          <p:cNvPr id="5" name="Title 4"/>
          <p:cNvSpPr>
            <a:spLocks noGrp="1"/>
          </p:cNvSpPr>
          <p:nvPr>
            <p:ph type="ctrTitle"/>
          </p:nvPr>
        </p:nvSpPr>
        <p:spPr>
          <a:xfrm>
            <a:off x="914400" y="1447800"/>
            <a:ext cx="7772400" cy="990600"/>
          </a:xfrm>
        </p:spPr>
        <p:txBody>
          <a:bodyPr/>
          <a:lstStyle/>
          <a:p>
            <a:pPr algn="ctr"/>
            <a:r>
              <a:rPr lang="en-US" sz="4400" dirty="0" smtClean="0">
                <a:solidFill>
                  <a:schemeClr val="tx2"/>
                </a:solidFill>
                <a:latin typeface="Arial" charset="0"/>
              </a:rPr>
              <a:t>Purchasing Plan </a:t>
            </a:r>
            <a:r>
              <a:rPr lang="en-US" sz="2400" dirty="0" smtClean="0">
                <a:latin typeface="Arial" charset="0"/>
              </a:rPr>
              <a:t>(version 3.0-C)</a:t>
            </a:r>
            <a:endParaRPr lang="en-US" sz="2400" dirty="0"/>
          </a:p>
        </p:txBody>
      </p:sp>
      <p:sp>
        <p:nvSpPr>
          <p:cNvPr id="4" name="Pentagon 3"/>
          <p:cNvSpPr/>
          <p:nvPr/>
        </p:nvSpPr>
        <p:spPr bwMode="auto">
          <a:xfrm>
            <a:off x="0" y="5257800"/>
            <a:ext cx="7010400" cy="838200"/>
          </a:xfrm>
          <a:prstGeom prst="homePlate">
            <a:avLst/>
          </a:prstGeom>
          <a:solidFill>
            <a:schemeClr val="accent2">
              <a:lumMod val="60000"/>
              <a:lumOff val="40000"/>
              <a:alpha val="9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0" y="5334000"/>
            <a:ext cx="7543800" cy="461665"/>
          </a:xfrm>
          <a:prstGeom prst="rect">
            <a:avLst/>
          </a:prstGeom>
          <a:noFill/>
        </p:spPr>
        <p:txBody>
          <a:bodyPr wrap="square" rtlCol="0">
            <a:spAutoFit/>
          </a:bodyPr>
          <a:lstStyle/>
          <a:p>
            <a:pPr algn="l"/>
            <a:r>
              <a:rPr lang="en-US" sz="2400" b="1" dirty="0" smtClean="0">
                <a:latin typeface="Arial" pitchFamily="34" charset="0"/>
                <a:cs typeface="Arial" pitchFamily="34" charset="0"/>
              </a:rPr>
              <a:t> Purchasing Plan Development</a:t>
            </a:r>
            <a:endParaRPr lang="en-US" sz="2400" b="1" dirty="0">
              <a:latin typeface="Arial" pitchFamily="34" charset="0"/>
              <a:cs typeface="Arial" pitchFamily="34" charset="0"/>
            </a:endParaRPr>
          </a:p>
        </p:txBody>
      </p:sp>
      <p:sp>
        <p:nvSpPr>
          <p:cNvPr id="2" name="Rectangle 1"/>
          <p:cNvSpPr/>
          <p:nvPr/>
        </p:nvSpPr>
        <p:spPr>
          <a:xfrm>
            <a:off x="8534400" y="6407088"/>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BAA1F2F-A01B-4801-B9B1-B87B165054BF}"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xfrm>
            <a:off x="3886200" y="6400800"/>
            <a:ext cx="9144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E1C30A0D-8B79-45F9-BF03-059B2FCBCF37}" type="slidenum">
              <a:rPr lang="en-US" sz="1400" b="0" smtClean="0"/>
              <a:pPr/>
              <a:t>14</a:t>
            </a:fld>
            <a:endParaRPr lang="en-US" sz="1400" b="0" dirty="0" smtClean="0"/>
          </a:p>
        </p:txBody>
      </p:sp>
      <p:pic>
        <p:nvPicPr>
          <p:cNvPr id="696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086" y="1958975"/>
            <a:ext cx="8229600" cy="433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Rectangle 4"/>
          <p:cNvSpPr>
            <a:spLocks noChangeArrowheads="1"/>
          </p:cNvSpPr>
          <p:nvPr/>
        </p:nvSpPr>
        <p:spPr bwMode="auto">
          <a:xfrm>
            <a:off x="2601686" y="1196975"/>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algn="ctr" eaLnBrk="1" hangingPunct="1"/>
            <a:r>
              <a:rPr lang="en-US" sz="4400" dirty="0" smtClean="0">
                <a:solidFill>
                  <a:schemeClr val="tx2"/>
                </a:solidFill>
              </a:rPr>
              <a:t>Services</a:t>
            </a:r>
            <a:endParaRPr lang="en-US" sz="4400" dirty="0">
              <a:solidFill>
                <a:schemeClr val="tx2"/>
              </a:solidFill>
            </a:endParaRPr>
          </a:p>
        </p:txBody>
      </p:sp>
    </p:spTree>
    <p:extLst>
      <p:ext uri="{BB962C8B-B14F-4D97-AF65-F5344CB8AC3E}">
        <p14:creationId xmlns:p14="http://schemas.microsoft.com/office/powerpoint/2010/main" val="2919232495"/>
      </p:ext>
    </p:extLst>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xfrm>
            <a:off x="8458200" y="6400800"/>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1596F74D-18A0-43E3-9B9A-DD498EB950D7}" type="slidenum">
              <a:rPr lang="en-US" sz="1400" b="0" smtClean="0"/>
              <a:pPr/>
              <a:t>15</a:t>
            </a:fld>
            <a:endParaRPr lang="en-US" sz="1400" b="0" smtClean="0"/>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221"/>
            <a:ext cx="8229600"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Rectangle 2"/>
          <p:cNvSpPr>
            <a:spLocks noChangeArrowheads="1"/>
          </p:cNvSpPr>
          <p:nvPr/>
        </p:nvSpPr>
        <p:spPr bwMode="auto">
          <a:xfrm>
            <a:off x="2628900" y="11430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algn="ctr" eaLnBrk="1" hangingPunct="1"/>
            <a:r>
              <a:rPr lang="en-US" sz="4400" dirty="0" smtClean="0">
                <a:solidFill>
                  <a:schemeClr val="tx2"/>
                </a:solidFill>
              </a:rPr>
              <a:t>Services</a:t>
            </a:r>
            <a:r>
              <a:rPr lang="en-US" sz="2000" dirty="0" smtClean="0">
                <a:solidFill>
                  <a:schemeClr val="tx2"/>
                </a:solidFill>
              </a:rPr>
              <a:t>(continued)</a:t>
            </a:r>
            <a:endParaRPr lang="en-US" sz="4400" dirty="0">
              <a:solidFill>
                <a:schemeClr val="tx2"/>
              </a:solidFill>
            </a:endParaRPr>
          </a:p>
        </p:txBody>
      </p:sp>
    </p:spTree>
    <p:extLst>
      <p:ext uri="{BB962C8B-B14F-4D97-AF65-F5344CB8AC3E}">
        <p14:creationId xmlns:p14="http://schemas.microsoft.com/office/powerpoint/2010/main" val="118905108"/>
      </p:ext>
    </p:extLst>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685800" y="2137064"/>
            <a:ext cx="6553200" cy="4645029"/>
          </a:xfrm>
          <a:prstGeom prst="rect">
            <a:avLst/>
          </a:prstGeom>
        </p:spPr>
        <p:style>
          <a:lnRef idx="1">
            <a:schemeClr val="accent3"/>
          </a:lnRef>
          <a:fillRef idx="2">
            <a:schemeClr val="accent3"/>
          </a:fillRef>
          <a:effectRef idx="1">
            <a:schemeClr val="accent3"/>
          </a:effectRef>
          <a:fontRef idx="minor">
            <a:schemeClr val="dk1"/>
          </a:fontRef>
        </p:style>
      </p:pic>
      <p:sp>
        <p:nvSpPr>
          <p:cNvPr id="5" name="Title 4"/>
          <p:cNvSpPr>
            <a:spLocks noGrp="1"/>
          </p:cNvSpPr>
          <p:nvPr>
            <p:ph type="ctrTitle"/>
          </p:nvPr>
        </p:nvSpPr>
        <p:spPr>
          <a:xfrm>
            <a:off x="1371600" y="1676400"/>
            <a:ext cx="7772400" cy="990600"/>
          </a:xfrm>
        </p:spPr>
        <p:txBody>
          <a:bodyPr/>
          <a:lstStyle/>
          <a:p>
            <a:pPr algn="ctr"/>
            <a:r>
              <a:rPr lang="en-US" sz="4400" dirty="0" smtClean="0">
                <a:solidFill>
                  <a:schemeClr val="tx2"/>
                </a:solidFill>
                <a:latin typeface="Arial" charset="0"/>
              </a:rPr>
              <a:t>Roles and Responsibilities</a:t>
            </a:r>
            <a:r>
              <a:rPr lang="en-US" sz="4400" dirty="0" smtClean="0">
                <a:latin typeface="Arial" charset="0"/>
              </a:rPr>
              <a:t/>
            </a:r>
            <a:br>
              <a:rPr lang="en-US" sz="4400" dirty="0" smtClean="0">
                <a:latin typeface="Arial" charset="0"/>
              </a:rPr>
            </a:br>
            <a:endParaRPr lang="en-US" sz="4400" dirty="0"/>
          </a:p>
        </p:txBody>
      </p:sp>
      <p:sp>
        <p:nvSpPr>
          <p:cNvPr id="4" name="Pentagon 3"/>
          <p:cNvSpPr/>
          <p:nvPr/>
        </p:nvSpPr>
        <p:spPr bwMode="auto">
          <a:xfrm>
            <a:off x="0" y="5257800"/>
            <a:ext cx="6858000"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0" y="5334000"/>
            <a:ext cx="6934200" cy="830997"/>
          </a:xfrm>
          <a:prstGeom prst="rect">
            <a:avLst/>
          </a:prstGeom>
          <a:noFill/>
        </p:spPr>
        <p:txBody>
          <a:bodyPr wrap="square" rtlCol="0">
            <a:spAutoFit/>
          </a:bodyPr>
          <a:lstStyle/>
          <a:p>
            <a:pPr algn="l"/>
            <a:r>
              <a:rPr lang="en-US" sz="2400" b="1" dirty="0" smtClean="0">
                <a:latin typeface="Arial" pitchFamily="34" charset="0"/>
                <a:cs typeface="Arial" pitchFamily="34" charset="0"/>
              </a:rPr>
              <a:t>Roles: Participant, Representative</a:t>
            </a:r>
          </a:p>
          <a:p>
            <a:pPr algn="l"/>
            <a:r>
              <a:rPr lang="en-US" sz="2400" b="1" dirty="0" smtClean="0">
                <a:latin typeface="Arial" pitchFamily="34" charset="0"/>
                <a:cs typeface="Arial" pitchFamily="34" charset="0"/>
              </a:rPr>
              <a:t>Consultant, Liaison &amp; Fiscal Employer Agent</a:t>
            </a:r>
            <a:endParaRPr lang="en-US" sz="2400" b="1" dirty="0">
              <a:latin typeface="Arial" pitchFamily="34" charset="0"/>
              <a:cs typeface="Arial" pitchFamily="34" charset="0"/>
            </a:endParaRPr>
          </a:p>
        </p:txBody>
      </p:sp>
      <p:sp>
        <p:nvSpPr>
          <p:cNvPr id="2" name="Rectangle 1"/>
          <p:cNvSpPr/>
          <p:nvPr/>
        </p:nvSpPr>
        <p:spPr>
          <a:xfrm>
            <a:off x="8458200" y="6325985"/>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58908EEF-E792-4795-A07C-509FBF75246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50306433"/>
      </p:ext>
    </p:extLst>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1524000"/>
            <a:ext cx="8001000" cy="297873"/>
          </a:xfrm>
        </p:spPr>
        <p:txBody>
          <a:bodyPr/>
          <a:lstStyle/>
          <a:p>
            <a:pPr algn="ctr"/>
            <a:r>
              <a:rPr lang="en-US" sz="3200" dirty="0" smtClean="0">
                <a:solidFill>
                  <a:schemeClr val="tx2"/>
                </a:solidFill>
                <a:latin typeface="Arial" charset="0"/>
                <a:cs typeface="Arial" charset="0"/>
              </a:rPr>
              <a:t>Participant </a:t>
            </a:r>
            <a:r>
              <a:rPr lang="en-US" sz="3200" dirty="0" smtClean="0">
                <a:solidFill>
                  <a:schemeClr val="tx2"/>
                </a:solidFill>
                <a:latin typeface="Arial" charset="0"/>
                <a:cs typeface="Arial" charset="0"/>
              </a:rPr>
              <a:t>Responsibilities </a:t>
            </a:r>
          </a:p>
        </p:txBody>
      </p:sp>
      <p:sp>
        <p:nvSpPr>
          <p:cNvPr id="21507" name="Content Placeholder 2"/>
          <p:cNvSpPr>
            <a:spLocks noGrp="1"/>
          </p:cNvSpPr>
          <p:nvPr>
            <p:ph idx="1"/>
          </p:nvPr>
        </p:nvSpPr>
        <p:spPr>
          <a:xfrm>
            <a:off x="326575" y="2209800"/>
            <a:ext cx="7696200" cy="4495800"/>
          </a:xfrm>
        </p:spPr>
        <p:txBody>
          <a:bodyPr/>
          <a:lstStyle/>
          <a:p>
            <a:pPr>
              <a:buFont typeface="Wingdings" pitchFamily="2" charset="2"/>
              <a:buChar char="§"/>
            </a:pPr>
            <a:r>
              <a:rPr lang="en-US" sz="2400" b="1" dirty="0" smtClean="0">
                <a:solidFill>
                  <a:schemeClr val="tx1"/>
                </a:solidFill>
                <a:latin typeface="Arial" charset="0"/>
                <a:cs typeface="Arial" charset="0"/>
              </a:rPr>
              <a:t>Develop Purchasing Plan</a:t>
            </a:r>
          </a:p>
          <a:p>
            <a:pPr>
              <a:buFont typeface="Wingdings" pitchFamily="2" charset="2"/>
              <a:buChar char="§"/>
            </a:pPr>
            <a:r>
              <a:rPr lang="en-US" sz="2400" b="1" dirty="0" smtClean="0">
                <a:solidFill>
                  <a:schemeClr val="tx1"/>
                </a:solidFill>
                <a:latin typeface="Arial" charset="0"/>
                <a:cs typeface="Arial" charset="0"/>
              </a:rPr>
              <a:t>Write job descriptions; train; negotiate pay </a:t>
            </a:r>
            <a:endParaRPr lang="en-US" sz="2400" b="1" dirty="0">
              <a:solidFill>
                <a:schemeClr val="tx1"/>
              </a:solidFill>
              <a:latin typeface="Arial" charset="0"/>
              <a:cs typeface="Arial" charset="0"/>
            </a:endParaRPr>
          </a:p>
          <a:p>
            <a:pPr>
              <a:buFont typeface="Wingdings" pitchFamily="2" charset="2"/>
              <a:buChar char="§"/>
            </a:pPr>
            <a:r>
              <a:rPr lang="en-US" sz="2400" b="1" dirty="0">
                <a:solidFill>
                  <a:schemeClr val="tx1"/>
                </a:solidFill>
                <a:latin typeface="Arial" charset="0"/>
                <a:cs typeface="Arial" charset="0"/>
              </a:rPr>
              <a:t>H</a:t>
            </a:r>
            <a:r>
              <a:rPr lang="en-US" sz="2400" b="1" dirty="0" smtClean="0">
                <a:solidFill>
                  <a:schemeClr val="tx1"/>
                </a:solidFill>
                <a:latin typeface="Arial" charset="0"/>
                <a:cs typeface="Arial" charset="0"/>
              </a:rPr>
              <a:t>ire, manage &amp; terminate providers</a:t>
            </a:r>
          </a:p>
          <a:p>
            <a:pPr>
              <a:buFont typeface="Wingdings" pitchFamily="2" charset="2"/>
              <a:buChar char="§"/>
            </a:pPr>
            <a:r>
              <a:rPr lang="en-US" sz="2400" b="1" dirty="0" smtClean="0">
                <a:solidFill>
                  <a:schemeClr val="tx1"/>
                </a:solidFill>
                <a:latin typeface="Arial" charset="0"/>
                <a:cs typeface="Arial" charset="0"/>
              </a:rPr>
              <a:t>Ensure background screening </a:t>
            </a:r>
            <a:br>
              <a:rPr lang="en-US" sz="2400" b="1" dirty="0" smtClean="0">
                <a:solidFill>
                  <a:schemeClr val="tx1"/>
                </a:solidFill>
                <a:latin typeface="Arial" charset="0"/>
                <a:cs typeface="Arial" charset="0"/>
              </a:rPr>
            </a:br>
            <a:r>
              <a:rPr lang="en-US" sz="2400" b="1" dirty="0" smtClean="0">
                <a:solidFill>
                  <a:schemeClr val="tx1"/>
                </a:solidFill>
                <a:latin typeface="Arial" charset="0"/>
                <a:cs typeface="Arial" charset="0"/>
              </a:rPr>
              <a:t>requirements are met</a:t>
            </a:r>
          </a:p>
          <a:p>
            <a:pPr>
              <a:buFont typeface="Wingdings" pitchFamily="2" charset="2"/>
              <a:buChar char="§"/>
            </a:pPr>
            <a:r>
              <a:rPr lang="en-US" sz="2400" b="1" dirty="0" smtClean="0">
                <a:solidFill>
                  <a:schemeClr val="tx1"/>
                </a:solidFill>
                <a:latin typeface="Arial" charset="0"/>
                <a:cs typeface="Arial" charset="0"/>
              </a:rPr>
              <a:t>Be authorized signer of program documents</a:t>
            </a:r>
          </a:p>
          <a:p>
            <a:pPr>
              <a:buFont typeface="Wingdings" pitchFamily="2" charset="2"/>
              <a:buChar char="§"/>
            </a:pPr>
            <a:r>
              <a:rPr lang="en-US" sz="2400" b="1" dirty="0" smtClean="0">
                <a:solidFill>
                  <a:schemeClr val="tx1"/>
                </a:solidFill>
                <a:latin typeface="Arial" charset="0"/>
                <a:cs typeface="Arial" charset="0"/>
              </a:rPr>
              <a:t>Responsible for managing the Medicaid funds provided to the participant </a:t>
            </a:r>
          </a:p>
          <a:p>
            <a:pPr>
              <a:buFont typeface="Wingdings" pitchFamily="2" charset="2"/>
              <a:buChar char="§"/>
            </a:pPr>
            <a:r>
              <a:rPr lang="en-US" sz="2400" b="1" dirty="0" smtClean="0">
                <a:solidFill>
                  <a:schemeClr val="tx1"/>
                </a:solidFill>
                <a:latin typeface="Arial" charset="0"/>
                <a:cs typeface="Arial" charset="0"/>
              </a:rPr>
              <a:t>Cooperate with Quality Assurance Monitoring</a:t>
            </a:r>
          </a:p>
          <a:p>
            <a:pPr>
              <a:buFont typeface="Wingdings" pitchFamily="2" charset="2"/>
              <a:buChar char="§"/>
            </a:pPr>
            <a:endParaRPr lang="en-US" sz="2400" b="1" dirty="0" smtClean="0">
              <a:solidFill>
                <a:schemeClr val="tx1"/>
              </a:solidFill>
              <a:latin typeface="Arial" charset="0"/>
              <a:cs typeface="Arial" charset="0"/>
            </a:endParaRPr>
          </a:p>
          <a:p>
            <a:pPr>
              <a:buFont typeface="Wingdings" pitchFamily="2" charset="2"/>
              <a:buChar char="§"/>
            </a:pPr>
            <a:endParaRPr lang="en-US" sz="2400" b="1" dirty="0" smtClean="0">
              <a:solidFill>
                <a:schemeClr val="tx1"/>
              </a:solidFill>
              <a:latin typeface="Arial" charset="0"/>
              <a:cs typeface="Arial" charset="0"/>
            </a:endParaRPr>
          </a:p>
          <a:p>
            <a:pPr>
              <a:buNone/>
            </a:pPr>
            <a:endParaRPr lang="en-US" sz="2400" b="1" dirty="0" smtClean="0">
              <a:latin typeface="Arial" charset="0"/>
              <a:cs typeface="Arial" charset="0"/>
            </a:endParaRPr>
          </a:p>
          <a:p>
            <a:pPr>
              <a:buFont typeface="Wingdings" pitchFamily="2" charset="2"/>
              <a:buChar char="§"/>
            </a:pPr>
            <a:endParaRPr lang="en-US" sz="2100" b="1" dirty="0" smtClean="0">
              <a:latin typeface="Arial" charset="0"/>
              <a:cs typeface="Arial" charset="0"/>
            </a:endParaRPr>
          </a:p>
          <a:p>
            <a:pPr>
              <a:buFont typeface="Wingdings" pitchFamily="2" charset="2"/>
              <a:buChar char="§"/>
            </a:pPr>
            <a:endParaRPr lang="en-US" sz="1800" dirty="0" smtClean="0">
              <a:latin typeface="Arial" charset="0"/>
              <a:cs typeface="Arial" charset="0"/>
            </a:endParaRPr>
          </a:p>
        </p:txBody>
      </p:sp>
      <p:pic>
        <p:nvPicPr>
          <p:cNvPr id="12" name="Picture 11" descr="lady hmbiz3.JPG"/>
          <p:cNvPicPr>
            <a:picLocks noChangeAspect="1"/>
          </p:cNvPicPr>
          <p:nvPr/>
        </p:nvPicPr>
        <p:blipFill>
          <a:blip r:embed="rId3" cstate="print"/>
          <a:stretch>
            <a:fillRect/>
          </a:stretch>
        </p:blipFill>
        <p:spPr>
          <a:xfrm>
            <a:off x="7282549" y="1683081"/>
            <a:ext cx="1631592" cy="2303864"/>
          </a:xfrm>
          <a:prstGeom prst="rect">
            <a:avLst/>
          </a:prstGeom>
        </p:spPr>
        <p:style>
          <a:lnRef idx="1">
            <a:schemeClr val="accent6"/>
          </a:lnRef>
          <a:fillRef idx="2">
            <a:schemeClr val="accent6"/>
          </a:fillRef>
          <a:effectRef idx="1">
            <a:schemeClr val="accent6"/>
          </a:effectRef>
          <a:fontRef idx="minor">
            <a:schemeClr val="dk1"/>
          </a:fontRef>
        </p:style>
      </p:pic>
      <p:pic>
        <p:nvPicPr>
          <p:cNvPr id="13" name="Picture 12" descr="check payment.JPG"/>
          <p:cNvPicPr>
            <a:picLocks noChangeAspect="1"/>
          </p:cNvPicPr>
          <p:nvPr/>
        </p:nvPicPr>
        <p:blipFill>
          <a:blip r:embed="rId4" cstate="print"/>
          <a:stretch>
            <a:fillRect/>
          </a:stretch>
        </p:blipFill>
        <p:spPr>
          <a:xfrm>
            <a:off x="7325639" y="4104708"/>
            <a:ext cx="1631592" cy="2142203"/>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366619" y="6246911"/>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38E77A-C276-4A6B-BB52-A2D7115E53DB}"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80665389"/>
      </p:ext>
    </p:extLst>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28600" y="4320436"/>
            <a:ext cx="8686800" cy="20574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23554" name="Title 1"/>
          <p:cNvSpPr>
            <a:spLocks noGrp="1"/>
          </p:cNvSpPr>
          <p:nvPr>
            <p:ph type="title"/>
          </p:nvPr>
        </p:nvSpPr>
        <p:spPr>
          <a:xfrm>
            <a:off x="0" y="1473200"/>
            <a:ext cx="9144000" cy="381000"/>
          </a:xfrm>
        </p:spPr>
        <p:txBody>
          <a:bodyPr/>
          <a:lstStyle/>
          <a:p>
            <a:pPr algn="ctr"/>
            <a:r>
              <a:rPr lang="en-US" sz="4400" dirty="0" smtClean="0">
                <a:latin typeface="Arial" charset="0"/>
                <a:cs typeface="Arial" charset="0"/>
              </a:rPr>
              <a:t> </a:t>
            </a:r>
            <a:r>
              <a:rPr lang="en-US" sz="4400" dirty="0" smtClean="0">
                <a:solidFill>
                  <a:schemeClr val="tx2"/>
                </a:solidFill>
                <a:latin typeface="Arial" charset="0"/>
                <a:cs typeface="Arial" charset="0"/>
              </a:rPr>
              <a:t>The Representative</a:t>
            </a:r>
          </a:p>
        </p:txBody>
      </p:sp>
      <p:sp>
        <p:nvSpPr>
          <p:cNvPr id="23555" name="Content Placeholder 2"/>
          <p:cNvSpPr>
            <a:spLocks noGrp="1"/>
          </p:cNvSpPr>
          <p:nvPr>
            <p:ph idx="1"/>
          </p:nvPr>
        </p:nvSpPr>
        <p:spPr>
          <a:xfrm>
            <a:off x="228600" y="1854200"/>
            <a:ext cx="8763000" cy="2057400"/>
          </a:xfrm>
        </p:spPr>
        <p:txBody>
          <a:bodyPr/>
          <a:lstStyle/>
          <a:p>
            <a:pPr algn="ctr">
              <a:buNone/>
            </a:pPr>
            <a:r>
              <a:rPr lang="en-US" sz="2400" b="1" dirty="0" smtClean="0">
                <a:solidFill>
                  <a:schemeClr val="tx1"/>
                </a:solidFill>
                <a:latin typeface="Arial" charset="0"/>
                <a:cs typeface="Arial" charset="0"/>
              </a:rPr>
              <a:t>Must be 18 years of age</a:t>
            </a:r>
          </a:p>
          <a:p>
            <a:pPr>
              <a:buNone/>
            </a:pPr>
            <a:endParaRPr lang="en-US" sz="2400" b="1" u="sng" dirty="0" smtClean="0">
              <a:solidFill>
                <a:schemeClr val="tx1"/>
              </a:solidFill>
              <a:latin typeface="Arial" charset="0"/>
              <a:cs typeface="Arial" charset="0"/>
            </a:endParaRPr>
          </a:p>
          <a:p>
            <a:pPr>
              <a:buNone/>
            </a:pPr>
            <a:endParaRPr lang="en-US" sz="2400" b="1" u="sng" dirty="0" smtClean="0">
              <a:latin typeface="Arial" charset="0"/>
              <a:cs typeface="Arial" charset="0"/>
            </a:endParaRPr>
          </a:p>
          <a:p>
            <a:pPr algn="ctr">
              <a:buNone/>
            </a:pPr>
            <a:r>
              <a:rPr lang="en-US" sz="2400" b="1" u="sng" dirty="0" smtClean="0">
                <a:latin typeface="Arial" charset="0"/>
                <a:cs typeface="Arial" charset="0"/>
              </a:rPr>
              <a:t/>
            </a:r>
            <a:br>
              <a:rPr lang="en-US" sz="2400" b="1" u="sng" dirty="0" smtClean="0">
                <a:latin typeface="Arial" charset="0"/>
                <a:cs typeface="Arial" charset="0"/>
              </a:rPr>
            </a:br>
            <a:r>
              <a:rPr lang="en-US" sz="2400" b="1" u="sng" dirty="0" smtClean="0">
                <a:latin typeface="Arial" charset="0"/>
                <a:cs typeface="Arial" charset="0"/>
              </a:rPr>
              <a:t>Cannot be </a:t>
            </a:r>
          </a:p>
          <a:p>
            <a:pPr algn="ctr">
              <a:buNone/>
            </a:pPr>
            <a:r>
              <a:rPr lang="en-US" sz="2400" b="1" dirty="0" smtClean="0">
                <a:latin typeface="Arial" charset="0"/>
                <a:cs typeface="Arial" charset="0"/>
              </a:rPr>
              <a:t>Paid</a:t>
            </a:r>
          </a:p>
          <a:p>
            <a:pPr algn="ctr">
              <a:buNone/>
            </a:pPr>
            <a:r>
              <a:rPr lang="en-US" sz="2200" b="1" i="1" dirty="0" smtClean="0">
                <a:latin typeface="Arial" charset="0"/>
                <a:cs typeface="Arial" charset="0"/>
              </a:rPr>
              <a:t>or</a:t>
            </a:r>
          </a:p>
          <a:p>
            <a:pPr algn="ctr">
              <a:buNone/>
            </a:pPr>
            <a:r>
              <a:rPr lang="en-US" sz="2400" b="1" dirty="0" smtClean="0">
                <a:latin typeface="Arial" charset="0"/>
                <a:cs typeface="Arial" charset="0"/>
              </a:rPr>
              <a:t>Benefit from any business authorized to provide services </a:t>
            </a:r>
            <a:r>
              <a:rPr lang="en-US" sz="2400" b="1" dirty="0" smtClean="0">
                <a:latin typeface="Arial" charset="0"/>
                <a:cs typeface="Arial" charset="0"/>
              </a:rPr>
              <a:t>for </a:t>
            </a:r>
            <a:r>
              <a:rPr lang="en-US" sz="2400" b="1" dirty="0" smtClean="0">
                <a:latin typeface="Arial" charset="0"/>
                <a:cs typeface="Arial" charset="0"/>
              </a:rPr>
              <a:t>the participant</a:t>
            </a:r>
            <a:r>
              <a:rPr lang="en-US" altLang="en-US" sz="1400" kern="1200" dirty="0">
                <a:solidFill>
                  <a:srgbClr val="6699FF"/>
                </a:solidFill>
                <a:latin typeface="Arial" panose="020B0604020202020204" pitchFamily="34" charset="0"/>
              </a:rPr>
              <a:t> </a:t>
            </a:r>
            <a:endParaRPr lang="en-US" sz="1800" dirty="0" smtClean="0">
              <a:latin typeface="Arial" charset="0"/>
              <a:cs typeface="Arial" charset="0"/>
            </a:endParaRPr>
          </a:p>
        </p:txBody>
      </p:sp>
      <p:pic>
        <p:nvPicPr>
          <p:cNvPr id="5" name="Picture 4" descr="father-son.JPG"/>
          <p:cNvPicPr>
            <a:picLocks noChangeAspect="1"/>
          </p:cNvPicPr>
          <p:nvPr/>
        </p:nvPicPr>
        <p:blipFill>
          <a:blip r:embed="rId3" cstate="print"/>
          <a:stretch>
            <a:fillRect/>
          </a:stretch>
        </p:blipFill>
        <p:spPr>
          <a:xfrm>
            <a:off x="838200" y="2667000"/>
            <a:ext cx="1828800" cy="1213104"/>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descr="asian family.JPG"/>
          <p:cNvPicPr>
            <a:picLocks noChangeAspect="1"/>
          </p:cNvPicPr>
          <p:nvPr/>
        </p:nvPicPr>
        <p:blipFill>
          <a:blip r:embed="rId4" cstate="print"/>
          <a:stretch>
            <a:fillRect/>
          </a:stretch>
        </p:blipFill>
        <p:spPr>
          <a:xfrm>
            <a:off x="3581400" y="2590800"/>
            <a:ext cx="1981200" cy="1320800"/>
          </a:xfrm>
          <a:prstGeom prst="rect">
            <a:avLst/>
          </a:prstGeom>
        </p:spPr>
        <p:style>
          <a:lnRef idx="1">
            <a:schemeClr val="accent6"/>
          </a:lnRef>
          <a:fillRef idx="2">
            <a:schemeClr val="accent6"/>
          </a:fillRef>
          <a:effectRef idx="1">
            <a:schemeClr val="accent6"/>
          </a:effectRef>
          <a:fontRef idx="minor">
            <a:schemeClr val="dk1"/>
          </a:fontRef>
        </p:style>
      </p:pic>
      <p:pic>
        <p:nvPicPr>
          <p:cNvPr id="9" name="Picture 8" descr="mom-daughter.JPG"/>
          <p:cNvPicPr>
            <a:picLocks noChangeAspect="1"/>
          </p:cNvPicPr>
          <p:nvPr/>
        </p:nvPicPr>
        <p:blipFill>
          <a:blip r:embed="rId5" cstate="print"/>
          <a:stretch>
            <a:fillRect/>
          </a:stretch>
        </p:blipFill>
        <p:spPr>
          <a:xfrm>
            <a:off x="6705600" y="2514599"/>
            <a:ext cx="1295400" cy="1619645"/>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305800" y="6377836"/>
            <a:ext cx="441146" cy="369332"/>
          </a:xfrm>
          <a:prstGeom prst="rect">
            <a:avLst/>
          </a:prstGeom>
        </p:spPr>
        <p:txBody>
          <a:bodyPr wrap="none">
            <a:spAutoFit/>
          </a:bodyPr>
          <a:lstStyle/>
          <a:p>
            <a:fld id="{F938E77A-C276-4A6B-BB52-A2D7115E53DB}" type="slidenum">
              <a:rPr lang="en-US" altLang="en-US" sz="1800">
                <a:solidFill>
                  <a:srgbClr val="6699FF"/>
                </a:solidFill>
                <a:latin typeface="Arial" panose="020B0604020202020204" pitchFamily="34" charset="0"/>
              </a:rPr>
              <a:pPr/>
              <a:t>18</a:t>
            </a:fld>
            <a:endParaRPr lang="en-US" sz="1800" b="1" dirty="0">
              <a:latin typeface="Arial" charset="0"/>
              <a:cs typeface="Arial" charset="0"/>
            </a:endParaRPr>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600200"/>
            <a:ext cx="9144000" cy="381000"/>
          </a:xfrm>
        </p:spPr>
        <p:txBody>
          <a:bodyPr/>
          <a:lstStyle/>
          <a:p>
            <a:pPr algn="ctr"/>
            <a:r>
              <a:rPr lang="en-US" sz="4400" dirty="0" smtClean="0">
                <a:solidFill>
                  <a:schemeClr val="tx2"/>
                </a:solidFill>
                <a:latin typeface="Arial" charset="0"/>
                <a:cs typeface="Arial" charset="0"/>
              </a:rPr>
              <a:t>Consultant Roles</a:t>
            </a:r>
          </a:p>
        </p:txBody>
      </p:sp>
      <p:sp>
        <p:nvSpPr>
          <p:cNvPr id="25603" name="Content Placeholder 2"/>
          <p:cNvSpPr>
            <a:spLocks noGrp="1"/>
          </p:cNvSpPr>
          <p:nvPr>
            <p:ph idx="1"/>
          </p:nvPr>
        </p:nvSpPr>
        <p:spPr>
          <a:xfrm>
            <a:off x="381000" y="2286000"/>
            <a:ext cx="6096000" cy="3886200"/>
          </a:xfrm>
        </p:spPr>
        <p:txBody>
          <a:bodyPr/>
          <a:lstStyle/>
          <a:p>
            <a:pPr>
              <a:buFont typeface="Wingdings" pitchFamily="2" charset="2"/>
              <a:buChar char="§"/>
            </a:pPr>
            <a:r>
              <a:rPr lang="en-US" sz="2400" b="1" dirty="0" smtClean="0">
                <a:solidFill>
                  <a:schemeClr val="tx1"/>
                </a:solidFill>
                <a:latin typeface="Arial" charset="0"/>
                <a:cs typeface="Arial" charset="0"/>
              </a:rPr>
              <a:t>Review support plans</a:t>
            </a:r>
          </a:p>
          <a:p>
            <a:pPr>
              <a:buFont typeface="Wingdings" pitchFamily="2" charset="2"/>
              <a:buChar char="§"/>
            </a:pPr>
            <a:r>
              <a:rPr lang="en-US" sz="2400" b="1" dirty="0" smtClean="0">
                <a:solidFill>
                  <a:schemeClr val="tx1"/>
                </a:solidFill>
                <a:latin typeface="Arial" charset="0"/>
                <a:cs typeface="Arial" charset="0"/>
              </a:rPr>
              <a:t>Ensure Medicaid eligibility</a:t>
            </a:r>
          </a:p>
          <a:p>
            <a:pPr>
              <a:buFont typeface="Wingdings" pitchFamily="2" charset="2"/>
              <a:buChar char="§"/>
            </a:pPr>
            <a:r>
              <a:rPr lang="en-US" sz="2400" b="1" dirty="0" smtClean="0">
                <a:solidFill>
                  <a:schemeClr val="tx1"/>
                </a:solidFill>
                <a:latin typeface="Arial" charset="0"/>
                <a:cs typeface="Arial" charset="0"/>
              </a:rPr>
              <a:t>Provide information, support &amp; technical assistance</a:t>
            </a:r>
          </a:p>
          <a:p>
            <a:pPr>
              <a:buFont typeface="Wingdings" pitchFamily="2" charset="2"/>
              <a:buChar char="§"/>
            </a:pPr>
            <a:r>
              <a:rPr lang="en-US" sz="2400" b="1" dirty="0" smtClean="0">
                <a:solidFill>
                  <a:schemeClr val="tx1"/>
                </a:solidFill>
                <a:latin typeface="Arial" charset="0"/>
                <a:cs typeface="Arial" charset="0"/>
              </a:rPr>
              <a:t>Monitor health, safety &amp; welfare </a:t>
            </a:r>
          </a:p>
          <a:p>
            <a:pPr>
              <a:buFont typeface="Wingdings" pitchFamily="2" charset="2"/>
              <a:buChar char="§"/>
            </a:pPr>
            <a:r>
              <a:rPr lang="en-US" sz="2400" b="1" dirty="0" smtClean="0">
                <a:solidFill>
                  <a:schemeClr val="tx1"/>
                </a:solidFill>
                <a:latin typeface="Arial" charset="0"/>
                <a:cs typeface="Arial" charset="0"/>
              </a:rPr>
              <a:t>Report neglect, abuse or exploitation</a:t>
            </a:r>
          </a:p>
          <a:p>
            <a:pPr>
              <a:buFont typeface="Wingdings" pitchFamily="2" charset="2"/>
              <a:buChar char="§"/>
            </a:pPr>
            <a:r>
              <a:rPr lang="en-US" sz="2400" b="1" dirty="0" smtClean="0">
                <a:solidFill>
                  <a:schemeClr val="tx1"/>
                </a:solidFill>
                <a:latin typeface="Arial" charset="0"/>
                <a:cs typeface="Arial" charset="0"/>
              </a:rPr>
              <a:t>Make monthly contact and bi-annual face-to-face visit.</a:t>
            </a:r>
            <a:endParaRPr lang="en-US" sz="800" dirty="0" smtClean="0">
              <a:solidFill>
                <a:schemeClr val="tx1"/>
              </a:solidFill>
              <a:latin typeface="Arial" charset="0"/>
              <a:cs typeface="Arial" charset="0"/>
            </a:endParaRPr>
          </a:p>
          <a:p>
            <a:pPr>
              <a:buFontTx/>
              <a:buNone/>
            </a:pPr>
            <a:endParaRPr lang="en-US" sz="1800" dirty="0" smtClean="0">
              <a:latin typeface="Arial" charset="0"/>
              <a:cs typeface="Arial" charset="0"/>
            </a:endParaRPr>
          </a:p>
        </p:txBody>
      </p:sp>
      <p:pic>
        <p:nvPicPr>
          <p:cNvPr id="4" name="Picture 3" descr="female boss.JPG"/>
          <p:cNvPicPr>
            <a:picLocks noChangeAspect="1"/>
          </p:cNvPicPr>
          <p:nvPr/>
        </p:nvPicPr>
        <p:blipFill>
          <a:blip r:embed="rId3" cstate="print"/>
          <a:stretch>
            <a:fillRect/>
          </a:stretch>
        </p:blipFill>
        <p:spPr>
          <a:xfrm>
            <a:off x="6477000" y="4229100"/>
            <a:ext cx="2209800" cy="2251676"/>
          </a:xfrm>
          <a:prstGeom prst="rect">
            <a:avLst/>
          </a:prstGeom>
        </p:spPr>
      </p:pic>
      <p:pic>
        <p:nvPicPr>
          <p:cNvPr id="5" name="Picture 4" descr="guy with folder.JPG"/>
          <p:cNvPicPr>
            <a:picLocks noChangeAspect="1"/>
          </p:cNvPicPr>
          <p:nvPr/>
        </p:nvPicPr>
        <p:blipFill>
          <a:blip r:embed="rId4" cstate="print"/>
          <a:stretch>
            <a:fillRect/>
          </a:stretch>
        </p:blipFill>
        <p:spPr>
          <a:xfrm>
            <a:off x="5549588" y="2209800"/>
            <a:ext cx="1778624" cy="2661283"/>
          </a:xfrm>
          <a:prstGeom prst="rect">
            <a:avLst/>
          </a:prstGeom>
        </p:spPr>
      </p:pic>
      <p:sp>
        <p:nvSpPr>
          <p:cNvPr id="2" name="Rectangle 1"/>
          <p:cNvSpPr/>
          <p:nvPr/>
        </p:nvSpPr>
        <p:spPr>
          <a:xfrm>
            <a:off x="8395727" y="6326887"/>
            <a:ext cx="383439" cy="307777"/>
          </a:xfrm>
          <a:prstGeom prst="rect">
            <a:avLst/>
          </a:prstGeom>
        </p:spPr>
        <p:txBody>
          <a:bodyPr wrap="none">
            <a:spAutoFit/>
          </a:bodyPr>
          <a:lstStyle/>
          <a:p>
            <a:pPr lvl="0" algn="r" eaLnBrk="1" hangingPunct="1"/>
            <a:fld id="{29EDAF27-9DE2-4175-8EDE-96F67E981E31}" type="slidenum">
              <a:rPr lang="en-US" altLang="en-US" sz="1400">
                <a:solidFill>
                  <a:srgbClr val="6699FF"/>
                </a:solidFill>
                <a:latin typeface="Arial" panose="020B0604020202020204" pitchFamily="34" charset="0"/>
              </a:rPr>
              <a:pPr lvl="0" algn="r" eaLnBrk="1" hangingPunct="1"/>
              <a:t>19</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00200" y="1295400"/>
            <a:ext cx="6858000" cy="762000"/>
          </a:xfrm>
        </p:spPr>
        <p:txBody>
          <a:bodyPr/>
          <a:lstStyle/>
          <a:p>
            <a:pPr algn="ctr"/>
            <a:r>
              <a:rPr lang="en-US" sz="4400" dirty="0" smtClean="0">
                <a:solidFill>
                  <a:schemeClr val="tx2"/>
                </a:solidFill>
                <a:latin typeface="Arial" charset="0"/>
              </a:rPr>
              <a:t>Presentation Overview</a:t>
            </a:r>
          </a:p>
        </p:txBody>
      </p:sp>
      <p:pic>
        <p:nvPicPr>
          <p:cNvPr id="8" name="Content Placeholder 7" descr="young girl in class.JPG"/>
          <p:cNvPicPr>
            <a:picLocks noGrp="1" noChangeAspect="1"/>
          </p:cNvPicPr>
          <p:nvPr>
            <p:ph idx="1"/>
          </p:nvPr>
        </p:nvPicPr>
        <p:blipFill>
          <a:blip r:embed="rId3" cstate="print"/>
          <a:stretch>
            <a:fillRect/>
          </a:stretch>
        </p:blipFill>
        <p:spPr>
          <a:xfrm>
            <a:off x="5943600" y="2971800"/>
            <a:ext cx="3401812" cy="3401812"/>
          </a:xfrm>
        </p:spPr>
      </p:pic>
      <p:sp>
        <p:nvSpPr>
          <p:cNvPr id="9" name="TextBox 8"/>
          <p:cNvSpPr txBox="1"/>
          <p:nvPr/>
        </p:nvSpPr>
        <p:spPr>
          <a:xfrm>
            <a:off x="228600" y="2648783"/>
            <a:ext cx="5943600" cy="22898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lnSpc>
                <a:spcPct val="90000"/>
              </a:lnSpc>
              <a:spcAft>
                <a:spcPct val="50000"/>
              </a:spcAft>
              <a:buClr>
                <a:schemeClr val="accent6"/>
              </a:buClr>
            </a:pPr>
            <a:r>
              <a:rPr lang="en-US" sz="2800" b="1" dirty="0" smtClean="0">
                <a:solidFill>
                  <a:schemeClr val="tx1"/>
                </a:solidFill>
                <a:latin typeface="Arial" pitchFamily="34" charset="0"/>
                <a:cs typeface="Arial" pitchFamily="34" charset="0"/>
              </a:rPr>
              <a:t>What is the CDC</a:t>
            </a:r>
            <a:r>
              <a:rPr lang="en-US" sz="2800" b="1" dirty="0">
                <a:solidFill>
                  <a:schemeClr val="tx1"/>
                </a:solidFill>
                <a:latin typeface="Arial" pitchFamily="34" charset="0"/>
                <a:cs typeface="Arial" pitchFamily="34" charset="0"/>
              </a:rPr>
              <a:t>+ </a:t>
            </a:r>
            <a:r>
              <a:rPr lang="en-US" sz="2800" b="1" dirty="0" smtClean="0">
                <a:solidFill>
                  <a:schemeClr val="tx1"/>
                </a:solidFill>
                <a:latin typeface="Arial" pitchFamily="34" charset="0"/>
                <a:cs typeface="Arial" pitchFamily="34" charset="0"/>
              </a:rPr>
              <a:t>Program? </a:t>
            </a:r>
          </a:p>
          <a:p>
            <a:pPr marL="457200" indent="-457200" algn="l">
              <a:lnSpc>
                <a:spcPct val="90000"/>
              </a:lnSpc>
              <a:spcAft>
                <a:spcPct val="50000"/>
              </a:spcAft>
              <a:buClr>
                <a:schemeClr val="accent6"/>
              </a:buClr>
              <a:buFont typeface="Courier New" pitchFamily="49" charset="0"/>
              <a:buChar char="o"/>
            </a:pPr>
            <a:r>
              <a:rPr lang="en-US" sz="2800" b="1" dirty="0" smtClean="0">
                <a:solidFill>
                  <a:schemeClr val="tx1"/>
                </a:solidFill>
                <a:latin typeface="Arial" pitchFamily="34" charset="0"/>
                <a:cs typeface="Arial" pitchFamily="34" charset="0"/>
              </a:rPr>
              <a:t>Description</a:t>
            </a:r>
          </a:p>
          <a:p>
            <a:pPr marL="457200" indent="-457200" algn="l">
              <a:lnSpc>
                <a:spcPct val="90000"/>
              </a:lnSpc>
              <a:spcAft>
                <a:spcPct val="50000"/>
              </a:spcAft>
              <a:buClr>
                <a:schemeClr val="accent6"/>
              </a:buClr>
              <a:buFont typeface="Courier New" pitchFamily="49" charset="0"/>
              <a:buChar char="o"/>
            </a:pPr>
            <a:r>
              <a:rPr lang="en-US" sz="2800" b="1" dirty="0" smtClean="0">
                <a:solidFill>
                  <a:schemeClr val="tx1"/>
                </a:solidFill>
                <a:latin typeface="Arial" pitchFamily="34" charset="0"/>
                <a:cs typeface="Arial" pitchFamily="34" charset="0"/>
              </a:rPr>
              <a:t>Responsibilities</a:t>
            </a:r>
          </a:p>
          <a:p>
            <a:pPr marL="457200" indent="-457200" algn="l">
              <a:lnSpc>
                <a:spcPct val="90000"/>
              </a:lnSpc>
              <a:spcAft>
                <a:spcPct val="50000"/>
              </a:spcAft>
              <a:buClr>
                <a:schemeClr val="accent6"/>
              </a:buClr>
              <a:buFont typeface="Courier New" pitchFamily="49" charset="0"/>
              <a:buChar char="o"/>
            </a:pPr>
            <a:r>
              <a:rPr lang="en-US" sz="2800" b="1" dirty="0" smtClean="0">
                <a:solidFill>
                  <a:schemeClr val="tx1"/>
                </a:solidFill>
                <a:latin typeface="Arial" pitchFamily="34" charset="0"/>
                <a:cs typeface="Arial" pitchFamily="34" charset="0"/>
              </a:rPr>
              <a:t>Updates</a:t>
            </a:r>
          </a:p>
        </p:txBody>
      </p:sp>
      <p:sp>
        <p:nvSpPr>
          <p:cNvPr id="2" name="Rectangle 1"/>
          <p:cNvSpPr/>
          <p:nvPr/>
        </p:nvSpPr>
        <p:spPr>
          <a:xfrm>
            <a:off x="8458200" y="6373612"/>
            <a:ext cx="284052" cy="307777"/>
          </a:xfrm>
          <a:prstGeom prst="rect">
            <a:avLst/>
          </a:prstGeom>
        </p:spPr>
        <p:txBody>
          <a:bodyPr wrap="none">
            <a:spAutoFit/>
          </a:bodyPr>
          <a:lstStyle/>
          <a:p>
            <a:pPr lvl="0" algn="r" eaLnBrk="1" hangingPunct="1"/>
            <a:fld id="{DB825B80-31CA-44CE-851B-6D4AC4A6E4CA}" type="slidenum">
              <a:rPr lang="en-US" altLang="en-US" sz="1400">
                <a:solidFill>
                  <a:srgbClr val="6699FF"/>
                </a:solidFill>
                <a:latin typeface="Arial" panose="020B0604020202020204" pitchFamily="34" charset="0"/>
              </a:rPr>
              <a:pPr lvl="0" algn="r" eaLnBrk="1" hangingPunct="1"/>
              <a:t>2</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95277"/>
            <a:ext cx="7772400" cy="347518"/>
          </a:xfrm>
        </p:spPr>
        <p:txBody>
          <a:bodyPr/>
          <a:lstStyle/>
          <a:p>
            <a:r>
              <a:rPr lang="en-US" sz="4400" dirty="0" smtClean="0">
                <a:solidFill>
                  <a:schemeClr val="tx2"/>
                </a:solidFill>
                <a:latin typeface="Arial" charset="0"/>
                <a:cs typeface="Arial" charset="0"/>
              </a:rPr>
              <a:t>Regional CDC+ Liaison Role</a:t>
            </a:r>
            <a:endParaRPr lang="en-US" sz="4400" dirty="0">
              <a:solidFill>
                <a:schemeClr val="tx2"/>
              </a:solidFill>
            </a:endParaRPr>
          </a:p>
        </p:txBody>
      </p:sp>
      <p:pic>
        <p:nvPicPr>
          <p:cNvPr id="6" name="Content Placeholder 5" descr="man-woman partners.JPG"/>
          <p:cNvPicPr>
            <a:picLocks noGrp="1" noChangeAspect="1"/>
          </p:cNvPicPr>
          <p:nvPr>
            <p:ph sz="half" idx="1"/>
          </p:nvPr>
        </p:nvPicPr>
        <p:blipFill>
          <a:blip r:embed="rId3" cstate="print"/>
          <a:stretch>
            <a:fillRect/>
          </a:stretch>
        </p:blipFill>
        <p:spPr>
          <a:xfrm>
            <a:off x="685800" y="2133600"/>
            <a:ext cx="1943807" cy="2583694"/>
          </a:xfrm>
        </p:spPr>
      </p:pic>
      <p:sp>
        <p:nvSpPr>
          <p:cNvPr id="5" name="Content Placeholder 4"/>
          <p:cNvSpPr>
            <a:spLocks noGrp="1"/>
          </p:cNvSpPr>
          <p:nvPr>
            <p:ph sz="half" idx="2"/>
          </p:nvPr>
        </p:nvSpPr>
        <p:spPr>
          <a:xfrm>
            <a:off x="4267200" y="2362200"/>
            <a:ext cx="4724400" cy="3581400"/>
          </a:xfrm>
        </p:spPr>
        <p:txBody>
          <a:bodyPr/>
          <a:lstStyle/>
          <a:p>
            <a:pPr>
              <a:buFont typeface="Wingdings" pitchFamily="2" charset="2"/>
              <a:buChar char="§"/>
            </a:pPr>
            <a:endParaRPr lang="en-US" sz="2000" b="1" dirty="0" smtClean="0">
              <a:latin typeface="Arial" charset="0"/>
              <a:cs typeface="Arial" charset="0"/>
            </a:endParaRPr>
          </a:p>
          <a:p>
            <a:pPr>
              <a:buFont typeface="Wingdings" pitchFamily="2" charset="2"/>
              <a:buChar char="§"/>
            </a:pPr>
            <a:r>
              <a:rPr lang="en-US" sz="2000" b="1" dirty="0" smtClean="0">
                <a:latin typeface="Arial" charset="0"/>
                <a:cs typeface="Arial" charset="0"/>
              </a:rPr>
              <a:t>APD </a:t>
            </a:r>
            <a:r>
              <a:rPr lang="en-US" sz="2000" b="1" dirty="0" smtClean="0">
                <a:latin typeface="Arial" charset="0"/>
                <a:cs typeface="Arial" charset="0"/>
              </a:rPr>
              <a:t>employee</a:t>
            </a:r>
          </a:p>
          <a:p>
            <a:pPr>
              <a:buFont typeface="Wingdings" pitchFamily="2" charset="2"/>
              <a:buChar char="§"/>
            </a:pPr>
            <a:r>
              <a:rPr lang="en-US" sz="2000" b="1" dirty="0" smtClean="0">
                <a:latin typeface="Arial" charset="0"/>
                <a:cs typeface="Arial" charset="0"/>
              </a:rPr>
              <a:t>Primary contact person for the Region in the CDC+ Program </a:t>
            </a:r>
          </a:p>
          <a:p>
            <a:pPr>
              <a:buFont typeface="Wingdings" pitchFamily="2" charset="2"/>
              <a:buChar char="§"/>
            </a:pPr>
            <a:r>
              <a:rPr lang="en-US" sz="2000" b="1" dirty="0" smtClean="0">
                <a:latin typeface="Arial" charset="0"/>
                <a:cs typeface="Arial" charset="0"/>
              </a:rPr>
              <a:t>Oversee </a:t>
            </a:r>
            <a:r>
              <a:rPr lang="en-US" sz="2000" b="1" dirty="0">
                <a:latin typeface="Arial" charset="0"/>
                <a:cs typeface="Arial" charset="0"/>
              </a:rPr>
              <a:t>local program </a:t>
            </a:r>
            <a:r>
              <a:rPr lang="en-US" sz="2000" b="1" dirty="0" smtClean="0">
                <a:latin typeface="Arial" charset="0"/>
                <a:cs typeface="Arial" charset="0"/>
              </a:rPr>
              <a:t>operations </a:t>
            </a:r>
            <a:fld id="{48657E20-BF3E-43C5-A8AD-4FC3F1B78832}" type="slidenum">
              <a:rPr lang="en-US" altLang="en-US" sz="1400" kern="1200" smtClean="0">
                <a:solidFill>
                  <a:srgbClr val="6699FF"/>
                </a:solidFill>
                <a:latin typeface="Arial" panose="020B0604020202020204" pitchFamily="34" charset="0"/>
              </a:rPr>
              <a:pPr marL="0" indent="0">
                <a:buNone/>
              </a:pPr>
              <a:t>20</a:t>
            </a:fld>
            <a:endParaRPr lang="en-US" sz="2400" b="1" dirty="0">
              <a:latin typeface="Arial" charset="0"/>
              <a:cs typeface="Arial" charset="0"/>
            </a:endParaRPr>
          </a:p>
          <a:p>
            <a:pPr>
              <a:buFont typeface="Wingdings" pitchFamily="2" charset="2"/>
              <a:buChar char="§"/>
            </a:pP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29000"/>
            <a:ext cx="2438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51387"/>
            <a:ext cx="126206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0"/>
            <a:ext cx="9144000" cy="533400"/>
          </a:xfrm>
        </p:spPr>
        <p:txBody>
          <a:bodyPr/>
          <a:lstStyle/>
          <a:p>
            <a:pPr algn="ctr"/>
            <a:r>
              <a:rPr lang="en-US" sz="4000" dirty="0" smtClean="0">
                <a:solidFill>
                  <a:schemeClr val="tx2"/>
                </a:solidFill>
                <a:latin typeface="Arial" charset="0"/>
                <a:cs typeface="Arial" charset="0"/>
              </a:rPr>
              <a:t>CDC+ State Office</a:t>
            </a:r>
          </a:p>
        </p:txBody>
      </p:sp>
      <p:sp>
        <p:nvSpPr>
          <p:cNvPr id="28675" name="Content Placeholder 2"/>
          <p:cNvSpPr>
            <a:spLocks noGrp="1"/>
          </p:cNvSpPr>
          <p:nvPr>
            <p:ph idx="1"/>
          </p:nvPr>
        </p:nvSpPr>
        <p:spPr>
          <a:xfrm>
            <a:off x="152400" y="2286000"/>
            <a:ext cx="8991600" cy="2667000"/>
          </a:xfrm>
        </p:spPr>
        <p:txBody>
          <a:bodyPr/>
          <a:lstStyle/>
          <a:p>
            <a:pPr>
              <a:buFont typeface="Wingdings" pitchFamily="2" charset="2"/>
              <a:buChar char="§"/>
              <a:defRPr/>
            </a:pPr>
            <a:r>
              <a:rPr lang="en-US" sz="2400" b="1" dirty="0" smtClean="0">
                <a:solidFill>
                  <a:schemeClr val="tx1"/>
                </a:solidFill>
                <a:latin typeface="Arial" pitchFamily="34" charset="0"/>
                <a:cs typeface="Arial" pitchFamily="34" charset="0"/>
              </a:rPr>
              <a:t>Administer the CDC+ Program</a:t>
            </a:r>
          </a:p>
          <a:p>
            <a:pPr>
              <a:buFont typeface="Wingdings" pitchFamily="2" charset="2"/>
              <a:buChar char="§"/>
              <a:defRPr/>
            </a:pPr>
            <a:r>
              <a:rPr lang="en-US" sz="2400" b="1" dirty="0" smtClean="0">
                <a:latin typeface="Arial" pitchFamily="34" charset="0"/>
                <a:cs typeface="Arial" pitchFamily="34" charset="0"/>
              </a:rPr>
              <a:t>Develop &amp; interpret policy; Quality Assurance Monitoring  </a:t>
            </a:r>
          </a:p>
          <a:p>
            <a:pPr>
              <a:buFont typeface="Wingdings" pitchFamily="2" charset="2"/>
              <a:buChar char="§"/>
              <a:defRPr/>
            </a:pPr>
            <a:r>
              <a:rPr lang="en-US" sz="2400" b="1" dirty="0" smtClean="0">
                <a:solidFill>
                  <a:schemeClr val="tx1"/>
                </a:solidFill>
                <a:latin typeface="Arial" pitchFamily="34" charset="0"/>
                <a:cs typeface="Arial" pitchFamily="34" charset="0"/>
              </a:rPr>
              <a:t>Fiscal and payroll duties</a:t>
            </a:r>
          </a:p>
          <a:p>
            <a:pPr>
              <a:buFont typeface="Wingdings" pitchFamily="2" charset="2"/>
              <a:buChar char="§"/>
              <a:defRPr/>
            </a:pPr>
            <a:r>
              <a:rPr lang="en-US" sz="2400" b="1" dirty="0" smtClean="0">
                <a:solidFill>
                  <a:schemeClr val="tx1"/>
                </a:solidFill>
                <a:latin typeface="Arial" pitchFamily="34" charset="0"/>
                <a:cs typeface="Arial" pitchFamily="34" charset="0"/>
              </a:rPr>
              <a:t>Provide customer service &amp;</a:t>
            </a:r>
            <a:r>
              <a:rPr lang="en-US" sz="2400" b="1" dirty="0" smtClean="0">
                <a:latin typeface="Arial" pitchFamily="34" charset="0"/>
                <a:cs typeface="Arial" pitchFamily="34" charset="0"/>
              </a:rPr>
              <a:t> technical assistance</a:t>
            </a:r>
          </a:p>
          <a:p>
            <a:pPr>
              <a:buFont typeface="Wingdings" pitchFamily="2" charset="2"/>
              <a:buChar char="§"/>
              <a:defRPr/>
            </a:pPr>
            <a:r>
              <a:rPr lang="en-US" sz="2400" b="1" dirty="0" smtClean="0">
                <a:latin typeface="Arial" pitchFamily="34" charset="0"/>
                <a:cs typeface="Arial" pitchFamily="34" charset="0"/>
              </a:rPr>
              <a:t>Develop and update CDC+ training materials</a:t>
            </a:r>
          </a:p>
        </p:txBody>
      </p:sp>
      <p:pic>
        <p:nvPicPr>
          <p:cNvPr id="6" name="Picture 5" descr="Tallahassee Capitol.jpg"/>
          <p:cNvPicPr>
            <a:picLocks noChangeAspect="1"/>
          </p:cNvPicPr>
          <p:nvPr/>
        </p:nvPicPr>
        <p:blipFill>
          <a:blip r:embed="rId3" cstate="print"/>
          <a:stretch>
            <a:fillRect/>
          </a:stretch>
        </p:blipFill>
        <p:spPr>
          <a:xfrm>
            <a:off x="2743200" y="5105400"/>
            <a:ext cx="1219200" cy="1447800"/>
          </a:xfrm>
          <a:prstGeom prst="rect">
            <a:avLst/>
          </a:prstGeom>
        </p:spPr>
      </p:pic>
      <p:pic>
        <p:nvPicPr>
          <p:cNvPr id="7" name="Picture 6" descr="Tallahassee citywide.jpg"/>
          <p:cNvPicPr>
            <a:picLocks noChangeAspect="1"/>
          </p:cNvPicPr>
          <p:nvPr/>
        </p:nvPicPr>
        <p:blipFill>
          <a:blip r:embed="rId4" cstate="print"/>
          <a:stretch>
            <a:fillRect/>
          </a:stretch>
        </p:blipFill>
        <p:spPr>
          <a:xfrm>
            <a:off x="4191000" y="5181600"/>
            <a:ext cx="1981199" cy="1338892"/>
          </a:xfrm>
          <a:prstGeom prst="rect">
            <a:avLst/>
          </a:prstGeom>
        </p:spPr>
      </p:pic>
      <p:pic>
        <p:nvPicPr>
          <p:cNvPr id="8" name="Picture 7" descr="three meet.JPG"/>
          <p:cNvPicPr>
            <a:picLocks noChangeAspect="1"/>
          </p:cNvPicPr>
          <p:nvPr/>
        </p:nvPicPr>
        <p:blipFill>
          <a:blip r:embed="rId5" cstate="print"/>
          <a:stretch>
            <a:fillRect/>
          </a:stretch>
        </p:blipFill>
        <p:spPr>
          <a:xfrm>
            <a:off x="6400800" y="5181600"/>
            <a:ext cx="1946539" cy="1295400"/>
          </a:xfrm>
          <a:prstGeom prst="rect">
            <a:avLst/>
          </a:prstGeom>
        </p:spPr>
      </p:pic>
      <p:pic>
        <p:nvPicPr>
          <p:cNvPr id="9" name="Picture 8" descr="lady cubicle.JPG"/>
          <p:cNvPicPr>
            <a:picLocks noChangeAspect="1"/>
          </p:cNvPicPr>
          <p:nvPr/>
        </p:nvPicPr>
        <p:blipFill>
          <a:blip r:embed="rId6" cstate="print"/>
          <a:stretch>
            <a:fillRect/>
          </a:stretch>
        </p:blipFill>
        <p:spPr>
          <a:xfrm>
            <a:off x="457200" y="5105400"/>
            <a:ext cx="1904999" cy="1392114"/>
          </a:xfrm>
          <a:prstGeom prst="rect">
            <a:avLst/>
          </a:prstGeom>
        </p:spPr>
      </p:pic>
      <p:sp>
        <p:nvSpPr>
          <p:cNvPr id="2" name="Rectangle 1"/>
          <p:cNvSpPr/>
          <p:nvPr/>
        </p:nvSpPr>
        <p:spPr>
          <a:xfrm>
            <a:off x="8384220" y="6212715"/>
            <a:ext cx="383439" cy="307777"/>
          </a:xfrm>
          <a:prstGeom prst="rect">
            <a:avLst/>
          </a:prstGeom>
        </p:spPr>
        <p:txBody>
          <a:bodyPr wrap="none">
            <a:spAutoFit/>
          </a:bodyPr>
          <a:lstStyle/>
          <a:p>
            <a:pPr lvl="0" algn="r" eaLnBrk="1" hangingPunct="1"/>
            <a:fld id="{33A9C1D3-BC38-4687-80AC-995CB4F4BE55}" type="slidenum">
              <a:rPr lang="en-US" altLang="en-US" sz="1400">
                <a:solidFill>
                  <a:srgbClr val="6699FF"/>
                </a:solidFill>
                <a:latin typeface="Arial" panose="020B0604020202020204" pitchFamily="34" charset="0"/>
              </a:rPr>
              <a:pPr lvl="0" algn="r" eaLnBrk="1" hangingPunct="1"/>
              <a:t>21</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1676400"/>
            <a:ext cx="9144000" cy="381000"/>
          </a:xfrm>
        </p:spPr>
        <p:txBody>
          <a:bodyPr/>
          <a:lstStyle/>
          <a:p>
            <a:pPr algn="ctr"/>
            <a:r>
              <a:rPr lang="en-US" sz="4000" dirty="0" smtClean="0">
                <a:solidFill>
                  <a:schemeClr val="tx2"/>
                </a:solidFill>
                <a:latin typeface="Arial" charset="0"/>
                <a:cs typeface="Arial" charset="0"/>
              </a:rPr>
              <a:t>Fiscal / Employer Agent (F/EA)</a:t>
            </a:r>
          </a:p>
        </p:txBody>
      </p:sp>
      <p:sp>
        <p:nvSpPr>
          <p:cNvPr id="29699" name="Content Placeholder 2"/>
          <p:cNvSpPr>
            <a:spLocks noGrp="1"/>
          </p:cNvSpPr>
          <p:nvPr>
            <p:ph idx="1"/>
          </p:nvPr>
        </p:nvSpPr>
        <p:spPr>
          <a:xfrm>
            <a:off x="228600" y="2286000"/>
            <a:ext cx="8763000" cy="2286000"/>
          </a:xfrm>
        </p:spPr>
        <p:txBody>
          <a:bodyPr/>
          <a:lstStyle/>
          <a:p>
            <a:pPr>
              <a:buFont typeface="Wingdings" pitchFamily="2" charset="2"/>
              <a:buChar char="§"/>
            </a:pPr>
            <a:r>
              <a:rPr lang="en-US" sz="2400" b="1" dirty="0" smtClean="0">
                <a:solidFill>
                  <a:schemeClr val="tx1"/>
                </a:solidFill>
                <a:latin typeface="Arial" charset="0"/>
                <a:cs typeface="Arial" charset="0"/>
              </a:rPr>
              <a:t>Requests and receives monthly budget</a:t>
            </a:r>
          </a:p>
          <a:p>
            <a:pPr>
              <a:buFont typeface="Wingdings" pitchFamily="2" charset="2"/>
              <a:buChar char="§"/>
            </a:pPr>
            <a:r>
              <a:rPr lang="en-US" sz="2400" b="1" dirty="0" smtClean="0">
                <a:solidFill>
                  <a:schemeClr val="tx1"/>
                </a:solidFill>
                <a:latin typeface="Arial" charset="0"/>
                <a:cs typeface="Arial" charset="0"/>
              </a:rPr>
              <a:t>Assigns provider ID number </a:t>
            </a:r>
          </a:p>
          <a:p>
            <a:pPr>
              <a:buFont typeface="Wingdings" pitchFamily="2" charset="2"/>
              <a:buChar char="§"/>
            </a:pPr>
            <a:r>
              <a:rPr lang="en-US" sz="2400" b="1" dirty="0" smtClean="0">
                <a:solidFill>
                  <a:schemeClr val="tx1"/>
                </a:solidFill>
                <a:latin typeface="Arial" charset="0"/>
                <a:cs typeface="Arial" charset="0"/>
              </a:rPr>
              <a:t>Provides banker, bill payer and tax payer services</a:t>
            </a:r>
          </a:p>
          <a:p>
            <a:pPr>
              <a:buFont typeface="Wingdings" pitchFamily="2" charset="2"/>
              <a:buChar char="§"/>
            </a:pPr>
            <a:r>
              <a:rPr lang="en-US" sz="2400" b="1" dirty="0" smtClean="0">
                <a:solidFill>
                  <a:schemeClr val="tx1"/>
                </a:solidFill>
                <a:latin typeface="Arial" charset="0"/>
                <a:cs typeface="Arial" charset="0"/>
              </a:rPr>
              <a:t>Sends monthly statements</a:t>
            </a:r>
          </a:p>
        </p:txBody>
      </p:sp>
      <p:pic>
        <p:nvPicPr>
          <p:cNvPr id="4" name="Picture 3" descr="guy cubicle.JPG"/>
          <p:cNvPicPr>
            <a:picLocks noChangeAspect="1"/>
          </p:cNvPicPr>
          <p:nvPr/>
        </p:nvPicPr>
        <p:blipFill>
          <a:blip r:embed="rId3" cstate="print"/>
          <a:stretch>
            <a:fillRect/>
          </a:stretch>
        </p:blipFill>
        <p:spPr>
          <a:xfrm>
            <a:off x="6815165" y="4800600"/>
            <a:ext cx="1846836" cy="1219200"/>
          </a:xfrm>
          <a:prstGeom prst="rect">
            <a:avLst/>
          </a:prstGeom>
        </p:spPr>
      </p:pic>
      <p:pic>
        <p:nvPicPr>
          <p:cNvPr id="5" name="Picture 4" descr="scale with paper money.JPG"/>
          <p:cNvPicPr>
            <a:picLocks noChangeAspect="1"/>
          </p:cNvPicPr>
          <p:nvPr/>
        </p:nvPicPr>
        <p:blipFill>
          <a:blip r:embed="rId4" cstate="print"/>
          <a:stretch>
            <a:fillRect/>
          </a:stretch>
        </p:blipFill>
        <p:spPr>
          <a:xfrm>
            <a:off x="4844040" y="4800600"/>
            <a:ext cx="1709159" cy="1219200"/>
          </a:xfrm>
          <a:prstGeom prst="rect">
            <a:avLst/>
          </a:prstGeom>
        </p:spPr>
      </p:pic>
      <p:pic>
        <p:nvPicPr>
          <p:cNvPr id="6" name="Picture 5" descr="bank statement.JPG"/>
          <p:cNvPicPr>
            <a:picLocks noChangeAspect="1"/>
          </p:cNvPicPr>
          <p:nvPr/>
        </p:nvPicPr>
        <p:blipFill>
          <a:blip r:embed="rId5" cstate="print"/>
          <a:stretch>
            <a:fillRect/>
          </a:stretch>
        </p:blipFill>
        <p:spPr>
          <a:xfrm>
            <a:off x="623104" y="4800599"/>
            <a:ext cx="1851951" cy="1219201"/>
          </a:xfrm>
          <a:prstGeom prst="rect">
            <a:avLst/>
          </a:prstGeom>
        </p:spPr>
      </p:pic>
      <p:pic>
        <p:nvPicPr>
          <p:cNvPr id="7" name="Picture 6" descr="blocks say BUDGET.JPG"/>
          <p:cNvPicPr>
            <a:picLocks noChangeAspect="1"/>
          </p:cNvPicPr>
          <p:nvPr/>
        </p:nvPicPr>
        <p:blipFill>
          <a:blip r:embed="rId6" cstate="print"/>
          <a:stretch>
            <a:fillRect/>
          </a:stretch>
        </p:blipFill>
        <p:spPr>
          <a:xfrm>
            <a:off x="2895600" y="4800600"/>
            <a:ext cx="1737645" cy="1239520"/>
          </a:xfrm>
          <a:prstGeom prst="rect">
            <a:avLst/>
          </a:prstGeom>
        </p:spPr>
      </p:pic>
      <p:sp>
        <p:nvSpPr>
          <p:cNvPr id="2" name="Rectangle 1"/>
          <p:cNvSpPr/>
          <p:nvPr/>
        </p:nvSpPr>
        <p:spPr>
          <a:xfrm>
            <a:off x="8278563" y="6094511"/>
            <a:ext cx="383438" cy="307777"/>
          </a:xfrm>
          <a:prstGeom prst="rect">
            <a:avLst/>
          </a:prstGeom>
        </p:spPr>
        <p:txBody>
          <a:bodyPr wrap="none">
            <a:spAutoFit/>
          </a:bodyPr>
          <a:lstStyle/>
          <a:p>
            <a:pPr lvl="0" algn="r" eaLnBrk="1" hangingPunct="1"/>
            <a:fld id="{12DC5409-B2AB-4FF7-A344-AF1FD39F3D29}" type="slidenum">
              <a:rPr lang="en-US" altLang="en-US" sz="1400">
                <a:solidFill>
                  <a:srgbClr val="6699FF"/>
                </a:solidFill>
                <a:latin typeface="Arial" panose="020B0604020202020204" pitchFamily="34" charset="0"/>
              </a:rPr>
              <a:pPr lvl="0" algn="r" eaLnBrk="1" hangingPunct="1"/>
              <a:t>22</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nify.jpg"/>
          <p:cNvPicPr>
            <a:picLocks noChangeAspect="1"/>
          </p:cNvPicPr>
          <p:nvPr/>
        </p:nvPicPr>
        <p:blipFill>
          <a:blip r:embed="rId3" cstate="print"/>
          <a:stretch>
            <a:fillRect/>
          </a:stretch>
        </p:blipFill>
        <p:spPr>
          <a:xfrm>
            <a:off x="-510594" y="3889540"/>
            <a:ext cx="1981200" cy="2435060"/>
          </a:xfrm>
          <a:prstGeom prst="rect">
            <a:avLst/>
          </a:prstGeom>
          <a:scene3d>
            <a:camera prst="orthographicFront">
              <a:rot lat="0" lon="19799975" rev="18000000"/>
            </a:camera>
            <a:lightRig rig="threePt" dir="t"/>
          </a:scene3d>
        </p:spPr>
      </p:pic>
      <p:sp>
        <p:nvSpPr>
          <p:cNvPr id="46083" name="Content Placeholder 2"/>
          <p:cNvSpPr>
            <a:spLocks noGrp="1"/>
          </p:cNvSpPr>
          <p:nvPr>
            <p:ph idx="1"/>
          </p:nvPr>
        </p:nvSpPr>
        <p:spPr>
          <a:xfrm>
            <a:off x="1470606" y="1295400"/>
            <a:ext cx="7444794" cy="5410200"/>
          </a:xfrm>
        </p:spPr>
        <p:txBody>
          <a:bodyPr/>
          <a:lstStyle/>
          <a:p>
            <a:pPr>
              <a:buFontTx/>
              <a:buNone/>
            </a:pPr>
            <a:endParaRPr lang="en-US" sz="1800" b="1" dirty="0" smtClean="0">
              <a:latin typeface="Arial" charset="0"/>
              <a:cs typeface="Arial" charset="0"/>
            </a:endParaRPr>
          </a:p>
          <a:p>
            <a:pPr marL="0" lvl="1"/>
            <a:endParaRPr lang="en-US" altLang="en-US" sz="1800" dirty="0" smtClean="0">
              <a:solidFill>
                <a:schemeClr val="tx1"/>
              </a:solidFill>
              <a:cs typeface="Arial" panose="020B0604020202020204" pitchFamily="34" charset="0"/>
            </a:endParaRPr>
          </a:p>
          <a:p>
            <a:pPr marL="0" lvl="1"/>
            <a:endParaRPr lang="en-US" altLang="en-US" sz="1800" dirty="0">
              <a:solidFill>
                <a:schemeClr val="tx1"/>
              </a:solidFill>
              <a:cs typeface="Arial" panose="020B0604020202020204" pitchFamily="34" charset="0"/>
            </a:endParaRPr>
          </a:p>
          <a:p>
            <a:pPr marL="0" lvl="1"/>
            <a:r>
              <a:rPr lang="en-US" altLang="en-US" sz="1800" dirty="0" smtClean="0">
                <a:solidFill>
                  <a:schemeClr val="tx1"/>
                </a:solidFill>
                <a:cs typeface="Arial" panose="020B0604020202020204" pitchFamily="34" charset="0"/>
              </a:rPr>
              <a:t>New </a:t>
            </a:r>
            <a:r>
              <a:rPr lang="en-US" altLang="en-US" sz="1800" dirty="0">
                <a:solidFill>
                  <a:schemeClr val="tx1"/>
                </a:solidFill>
                <a:cs typeface="Arial" panose="020B0604020202020204" pitchFamily="34" charset="0"/>
              </a:rPr>
              <a:t>screening method as of May 25, 2015 via Care Provider Background Screening Clearinghouse. </a:t>
            </a:r>
            <a:endParaRPr lang="en-US" altLang="en-US" sz="1800" dirty="0" smtClean="0">
              <a:solidFill>
                <a:schemeClr val="tx1"/>
              </a:solidFill>
              <a:cs typeface="Arial" panose="020B0604020202020204" pitchFamily="34" charset="0"/>
            </a:endParaRPr>
          </a:p>
          <a:p>
            <a:pPr marL="0" lvl="1"/>
            <a:r>
              <a:rPr lang="en-US" altLang="en-US" sz="1800" dirty="0" smtClean="0">
                <a:solidFill>
                  <a:schemeClr val="tx1"/>
                </a:solidFill>
                <a:cs typeface="Arial" panose="020B0604020202020204" pitchFamily="34" charset="0"/>
              </a:rPr>
              <a:t>To </a:t>
            </a:r>
            <a:r>
              <a:rPr lang="en-US" altLang="en-US" sz="1800" dirty="0">
                <a:solidFill>
                  <a:schemeClr val="tx1"/>
                </a:solidFill>
                <a:cs typeface="Arial" panose="020B0604020202020204" pitchFamily="34" charset="0"/>
              </a:rPr>
              <a:t>pre-register and log onto: </a:t>
            </a:r>
            <a:r>
              <a:rPr lang="en-US" altLang="en-US" sz="1800" b="1" u="sng" dirty="0">
                <a:solidFill>
                  <a:schemeClr val="tx1"/>
                </a:solidFill>
                <a:latin typeface="Arial" panose="020B0604020202020204" pitchFamily="34" charset="0"/>
                <a:cs typeface="Arial" panose="020B0604020202020204" pitchFamily="34" charset="0"/>
                <a:hlinkClick r:id="rId4"/>
              </a:rPr>
              <a:t>https://</a:t>
            </a:r>
            <a:r>
              <a:rPr lang="en-US" altLang="en-US" sz="1800" b="1" u="sng" dirty="0" smtClean="0">
                <a:solidFill>
                  <a:schemeClr val="tx1"/>
                </a:solidFill>
                <a:latin typeface="Arial" panose="020B0604020202020204" pitchFamily="34" charset="0"/>
                <a:cs typeface="Arial" panose="020B0604020202020204" pitchFamily="34" charset="0"/>
                <a:hlinkClick r:id="rId4"/>
              </a:rPr>
              <a:t>apps.ahca.myflorida.com/SingleSignOnPortal</a:t>
            </a:r>
            <a:endParaRPr lang="en-US" altLang="en-US" sz="1800" b="1" u="sng" dirty="0">
              <a:solidFill>
                <a:schemeClr val="tx1"/>
              </a:solidFill>
              <a:latin typeface="Arial" panose="020B0604020202020204" pitchFamily="34" charset="0"/>
              <a:cs typeface="Arial" panose="020B0604020202020204" pitchFamily="34" charset="0"/>
            </a:endParaRPr>
          </a:p>
          <a:p>
            <a:pPr marL="0" lvl="1"/>
            <a:r>
              <a:rPr lang="en-US" altLang="en-US" sz="1800" dirty="0" smtClean="0">
                <a:solidFill>
                  <a:schemeClr val="tx1"/>
                </a:solidFill>
                <a:cs typeface="Arial" panose="020B0604020202020204" pitchFamily="34" charset="0"/>
              </a:rPr>
              <a:t>Background Screening will </a:t>
            </a:r>
            <a:r>
              <a:rPr lang="en-US" altLang="en-US" sz="1800" dirty="0">
                <a:solidFill>
                  <a:schemeClr val="tx1"/>
                </a:solidFill>
                <a:cs typeface="Arial" panose="020B0604020202020204" pitchFamily="34" charset="0"/>
              </a:rPr>
              <a:t>be </a:t>
            </a:r>
            <a:r>
              <a:rPr lang="en-US" altLang="en-US" sz="1800" dirty="0" smtClean="0">
                <a:solidFill>
                  <a:schemeClr val="tx1"/>
                </a:solidFill>
                <a:cs typeface="Arial" panose="020B0604020202020204" pitchFamily="34" charset="0"/>
              </a:rPr>
              <a:t>initiated </a:t>
            </a:r>
            <a:r>
              <a:rPr lang="en-US" altLang="en-US" sz="1800" dirty="0">
                <a:solidFill>
                  <a:schemeClr val="tx1"/>
                </a:solidFill>
                <a:cs typeface="Arial" panose="020B0604020202020204" pitchFamily="34" charset="0"/>
              </a:rPr>
              <a:t>once rep </a:t>
            </a:r>
            <a:r>
              <a:rPr lang="en-US" altLang="en-US" sz="1800" dirty="0" smtClean="0">
                <a:solidFill>
                  <a:schemeClr val="tx1"/>
                </a:solidFill>
                <a:cs typeface="Arial" panose="020B0604020202020204" pitchFamily="34" charset="0"/>
              </a:rPr>
              <a:t>registers.</a:t>
            </a:r>
            <a:endParaRPr lang="en-US" altLang="en-US" sz="1800" dirty="0">
              <a:solidFill>
                <a:schemeClr val="tx1"/>
              </a:solidFill>
              <a:cs typeface="Arial" panose="020B0604020202020204" pitchFamily="34" charset="0"/>
            </a:endParaRPr>
          </a:p>
          <a:p>
            <a:pPr>
              <a:buFont typeface="Wingdings" pitchFamily="2" charset="2"/>
              <a:buChar char="ü"/>
            </a:pPr>
            <a:r>
              <a:rPr lang="en-US" sz="1400" b="1" dirty="0" smtClean="0">
                <a:latin typeface="Arial" charset="0"/>
                <a:cs typeface="Arial" charset="0"/>
              </a:rPr>
              <a:t>Fingerprints and photo of employee will be retained </a:t>
            </a:r>
          </a:p>
          <a:p>
            <a:pPr>
              <a:buFont typeface="Wingdings" pitchFamily="2" charset="2"/>
              <a:buChar char="ü"/>
            </a:pPr>
            <a:r>
              <a:rPr lang="en-US" sz="1400" b="1" dirty="0" smtClean="0">
                <a:latin typeface="Arial" charset="0"/>
                <a:cs typeface="Arial" charset="0"/>
              </a:rPr>
              <a:t>5 year Rescreening will be less expensive</a:t>
            </a:r>
          </a:p>
          <a:p>
            <a:pPr>
              <a:buFont typeface="Wingdings" pitchFamily="2" charset="2"/>
              <a:buChar char="ü"/>
            </a:pPr>
            <a:r>
              <a:rPr lang="en-US" sz="1400" b="1" dirty="0" smtClean="0">
                <a:solidFill>
                  <a:schemeClr val="tx1"/>
                </a:solidFill>
                <a:latin typeface="Arial" charset="0"/>
                <a:cs typeface="Arial" charset="0"/>
              </a:rPr>
              <a:t>Representative receives alerts via their email</a:t>
            </a:r>
            <a:endParaRPr lang="en-US" sz="2400" dirty="0"/>
          </a:p>
          <a:p>
            <a:endParaRPr lang="en-US" sz="800" dirty="0" smtClean="0">
              <a:latin typeface="Arial" charset="0"/>
              <a:cs typeface="Arial" charset="0"/>
            </a:endParaRPr>
          </a:p>
          <a:p>
            <a:pPr>
              <a:buFontTx/>
              <a:buNone/>
            </a:pPr>
            <a:endParaRPr lang="en-US" sz="1800" dirty="0" smtClean="0">
              <a:latin typeface="Arial" charset="0"/>
              <a:cs typeface="Arial" charset="0"/>
            </a:endParaRPr>
          </a:p>
        </p:txBody>
      </p:sp>
      <p:sp>
        <p:nvSpPr>
          <p:cNvPr id="46082" name="Title 1"/>
          <p:cNvSpPr>
            <a:spLocks noGrp="1"/>
          </p:cNvSpPr>
          <p:nvPr>
            <p:ph type="title"/>
          </p:nvPr>
        </p:nvSpPr>
        <p:spPr>
          <a:xfrm>
            <a:off x="1428750" y="1068115"/>
            <a:ext cx="7886700" cy="650575"/>
          </a:xfrm>
        </p:spPr>
        <p:txBody>
          <a:bodyPr/>
          <a:lstStyle/>
          <a:p>
            <a:pPr algn="ctr"/>
            <a:r>
              <a:rPr lang="en-US" sz="3600" dirty="0" smtClean="0">
                <a:solidFill>
                  <a:schemeClr val="tx2"/>
                </a:solidFill>
                <a:latin typeface="Arial" charset="0"/>
                <a:cs typeface="Arial" charset="0"/>
              </a:rPr>
              <a:t/>
            </a:r>
            <a:br>
              <a:rPr lang="en-US" sz="3600" dirty="0" smtClean="0">
                <a:solidFill>
                  <a:schemeClr val="tx2"/>
                </a:solidFill>
                <a:latin typeface="Arial" charset="0"/>
                <a:cs typeface="Arial" charset="0"/>
              </a:rPr>
            </a:br>
            <a:r>
              <a:rPr lang="en-US" sz="3600" dirty="0" smtClean="0">
                <a:solidFill>
                  <a:schemeClr val="tx2"/>
                </a:solidFill>
                <a:latin typeface="Arial" charset="0"/>
                <a:cs typeface="Arial" charset="0"/>
              </a:rPr>
              <a:t>Background </a:t>
            </a:r>
            <a:r>
              <a:rPr lang="en-US" sz="3600" dirty="0" smtClean="0">
                <a:solidFill>
                  <a:schemeClr val="tx2"/>
                </a:solidFill>
                <a:latin typeface="Arial" charset="0"/>
                <a:cs typeface="Arial" charset="0"/>
              </a:rPr>
              <a:t>Screening Procedure</a:t>
            </a:r>
          </a:p>
        </p:txBody>
      </p:sp>
      <p:sp>
        <p:nvSpPr>
          <p:cNvPr id="2" name="Rectangle 1"/>
          <p:cNvSpPr/>
          <p:nvPr/>
        </p:nvSpPr>
        <p:spPr>
          <a:xfrm>
            <a:off x="8305800"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8FD7A1C-518F-4E2C-AA1D-76DFFFE60FA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33600" y="6072343"/>
            <a:ext cx="5867400" cy="381000"/>
          </a:xfrm>
        </p:spPr>
        <p:txBody>
          <a:bodyPr/>
          <a:lstStyle/>
          <a:p>
            <a:pPr algn="r"/>
            <a:r>
              <a:rPr lang="en-US" dirty="0">
                <a:solidFill>
                  <a:schemeClr val="accent2">
                    <a:lumMod val="50000"/>
                  </a:schemeClr>
                </a:solidFill>
                <a:latin typeface="Arial" pitchFamily="34" charset="0"/>
                <a:cs typeface="Arial" pitchFamily="34" charset="0"/>
              </a:rPr>
              <a:t>http://</a:t>
            </a:r>
            <a:r>
              <a:rPr lang="en-US" dirty="0" smtClean="0">
                <a:solidFill>
                  <a:schemeClr val="accent2">
                    <a:lumMod val="50000"/>
                  </a:schemeClr>
                </a:solidFill>
                <a:latin typeface="Arial" pitchFamily="34" charset="0"/>
                <a:cs typeface="Arial" pitchFamily="34" charset="0"/>
              </a:rPr>
              <a:t>apdcares.org/cdcplus/consumers</a:t>
            </a:r>
            <a:endParaRPr lang="en-US" dirty="0">
              <a:solidFill>
                <a:schemeClr val="accent2">
                  <a:lumMod val="50000"/>
                </a:schemeClr>
              </a:solidFill>
            </a:endParaRPr>
          </a:p>
        </p:txBody>
      </p:sp>
      <p:sp>
        <p:nvSpPr>
          <p:cNvPr id="3" name="Content Placeholder 2"/>
          <p:cNvSpPr>
            <a:spLocks noGrp="1"/>
          </p:cNvSpPr>
          <p:nvPr>
            <p:ph sz="half" idx="1"/>
            <p:custDataLst>
              <p:tags r:id="rId3"/>
            </p:custDataLst>
          </p:nvPr>
        </p:nvSpPr>
        <p:spPr>
          <a:xfrm>
            <a:off x="0" y="2362200"/>
            <a:ext cx="3124200" cy="3783013"/>
          </a:xfrm>
        </p:spPr>
        <p:txBody>
          <a:bodyPr/>
          <a:lstStyle/>
          <a:p>
            <a:pPr marL="457200" lvl="1" indent="0">
              <a:buNone/>
            </a:pPr>
            <a:r>
              <a:rPr lang="en-US" sz="2000" b="1" u="sng" dirty="0" smtClean="0">
                <a:solidFill>
                  <a:schemeClr val="tx2"/>
                </a:solidFill>
                <a:latin typeface="Arial" pitchFamily="34" charset="0"/>
                <a:cs typeface="Arial" pitchFamily="34" charset="0"/>
              </a:rPr>
              <a:t>Program Toolbox</a:t>
            </a:r>
          </a:p>
          <a:p>
            <a:pPr marL="457200" lvl="1" indent="0">
              <a:buNone/>
            </a:pPr>
            <a:r>
              <a:rPr lang="en-US" sz="1800" dirty="0" smtClean="0">
                <a:solidFill>
                  <a:srgbClr val="990000"/>
                </a:solidFill>
                <a:latin typeface="Arial" pitchFamily="34" charset="0"/>
                <a:cs typeface="Arial" pitchFamily="34" charset="0"/>
              </a:rPr>
              <a:t>CDC+ Rule Handbook</a:t>
            </a:r>
          </a:p>
          <a:p>
            <a:pPr marL="457200" lvl="1" indent="0">
              <a:buNone/>
            </a:pPr>
            <a:r>
              <a:rPr lang="en-US" sz="1800" dirty="0" smtClean="0">
                <a:solidFill>
                  <a:schemeClr val="tx2"/>
                </a:solidFill>
                <a:latin typeface="Arial" pitchFamily="34" charset="0"/>
                <a:cs typeface="Arial" pitchFamily="34" charset="0"/>
              </a:rPr>
              <a:t>CDC+ </a:t>
            </a:r>
            <a:r>
              <a:rPr lang="en-US" sz="1800" dirty="0" smtClean="0">
                <a:solidFill>
                  <a:schemeClr val="tx2"/>
                </a:solidFill>
                <a:latin typeface="Arial" pitchFamily="34" charset="0"/>
                <a:cs typeface="Arial" pitchFamily="34" charset="0"/>
              </a:rPr>
              <a:t>How-To Guide</a:t>
            </a:r>
            <a:endParaRPr lang="en-US" sz="1800" dirty="0" smtClean="0">
              <a:solidFill>
                <a:schemeClr val="tx2"/>
              </a:solidFill>
              <a:latin typeface="Arial" pitchFamily="34" charset="0"/>
              <a:cs typeface="Arial" pitchFamily="34" charset="0"/>
            </a:endParaRPr>
          </a:p>
          <a:p>
            <a:pPr marL="457200" lvl="1" indent="0">
              <a:buNone/>
            </a:pPr>
            <a:r>
              <a:rPr lang="en-US" sz="1800" dirty="0" smtClean="0">
                <a:solidFill>
                  <a:srgbClr val="990000"/>
                </a:solidFill>
                <a:latin typeface="Arial" pitchFamily="34" charset="0"/>
                <a:cs typeface="Arial" pitchFamily="34" charset="0"/>
              </a:rPr>
              <a:t>Appendix to the CDC+ Participant Notebook</a:t>
            </a:r>
            <a:r>
              <a:rPr lang="en-US" sz="2600" b="1" dirty="0" smtClean="0">
                <a:latin typeface="Arial" pitchFamily="34" charset="0"/>
                <a:cs typeface="Arial" pitchFamily="34" charset="0"/>
              </a:rPr>
              <a:t/>
            </a:r>
            <a:br>
              <a:rPr lang="en-US" sz="2600" b="1" dirty="0" smtClean="0">
                <a:latin typeface="Arial" pitchFamily="34" charset="0"/>
                <a:cs typeface="Arial" pitchFamily="34" charset="0"/>
              </a:rPr>
            </a:br>
            <a:r>
              <a:rPr lang="en-US" sz="2600" b="1" dirty="0" smtClean="0">
                <a:latin typeface="Arial" pitchFamily="34" charset="0"/>
                <a:cs typeface="Arial" pitchFamily="34" charset="0"/>
              </a:rPr>
              <a:t/>
            </a:r>
            <a:br>
              <a:rPr lang="en-US" sz="2600" b="1" dirty="0" smtClean="0">
                <a:latin typeface="Arial" pitchFamily="34" charset="0"/>
                <a:cs typeface="Arial" pitchFamily="34" charset="0"/>
              </a:rPr>
            </a:br>
            <a:endParaRPr lang="en-US" sz="2200" b="1" dirty="0">
              <a:solidFill>
                <a:schemeClr val="accent2">
                  <a:lumMod val="75000"/>
                </a:schemeClr>
              </a:solidFill>
              <a:latin typeface="Arial" pitchFamily="34" charset="0"/>
              <a:cs typeface="Arial" pitchFamily="34" charset="0"/>
            </a:endParaRPr>
          </a:p>
        </p:txBody>
      </p:sp>
      <p:sp>
        <p:nvSpPr>
          <p:cNvPr id="4" name="Rectangle 3"/>
          <p:cNvSpPr/>
          <p:nvPr/>
        </p:nvSpPr>
        <p:spPr>
          <a:xfrm>
            <a:off x="8329686" y="625453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06D0A38C-F9D0-473E-B1DD-606347B12408}"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6" name="Content Placeholder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89288" y="1095375"/>
            <a:ext cx="5526087"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4870143"/>
      </p:ext>
    </p:extLst>
  </p:cSld>
  <p:clrMapOvr>
    <a:masterClrMapping/>
  </p:clrMapOvr>
  <p:transition advClick="0">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22418" y="989446"/>
            <a:ext cx="6400800" cy="1143000"/>
          </a:xfrm>
        </p:spPr>
        <p:txBody>
          <a:bodyPr/>
          <a:lstStyle/>
          <a:p>
            <a:pPr algn="ctr"/>
            <a:r>
              <a:rPr lang="en-US" sz="4400" dirty="0" smtClean="0">
                <a:solidFill>
                  <a:schemeClr val="tx2"/>
                </a:solidFill>
                <a:latin typeface="Arial" charset="0"/>
                <a:cs typeface="Arial" charset="0"/>
              </a:rPr>
              <a:t>Peer Support Groups in your Area</a:t>
            </a:r>
          </a:p>
        </p:txBody>
      </p:sp>
      <p:sp>
        <p:nvSpPr>
          <p:cNvPr id="76803" name="Content Placeholder 2"/>
          <p:cNvSpPr>
            <a:spLocks noGrp="1"/>
          </p:cNvSpPr>
          <p:nvPr>
            <p:ph idx="1"/>
          </p:nvPr>
        </p:nvSpPr>
        <p:spPr>
          <a:xfrm>
            <a:off x="16933" y="4352472"/>
            <a:ext cx="3107267" cy="2057400"/>
          </a:xfrm>
        </p:spPr>
        <p:txBody>
          <a:bodyPr/>
          <a:lstStyle/>
          <a:p>
            <a:pPr lvl="1">
              <a:buFont typeface="Wingdings" panose="05000000000000000000" pitchFamily="2" charset="2"/>
              <a:buChar char="ü"/>
            </a:pPr>
            <a:r>
              <a:rPr lang="en-US" sz="2200" b="1" dirty="0" smtClean="0">
                <a:solidFill>
                  <a:schemeClr val="tx1"/>
                </a:solidFill>
                <a:latin typeface="Arial" charset="0"/>
                <a:cs typeface="Arial" charset="0"/>
              </a:rPr>
              <a:t>Networking</a:t>
            </a:r>
          </a:p>
          <a:p>
            <a:pPr lvl="1">
              <a:buFont typeface="Wingdings" panose="05000000000000000000" pitchFamily="2" charset="2"/>
              <a:buChar char="ü"/>
            </a:pPr>
            <a:r>
              <a:rPr lang="en-US" sz="2200" b="1" dirty="0" smtClean="0">
                <a:solidFill>
                  <a:schemeClr val="tx1"/>
                </a:solidFill>
                <a:latin typeface="Arial" charset="0"/>
                <a:cs typeface="Arial" charset="0"/>
              </a:rPr>
              <a:t>Resources</a:t>
            </a:r>
          </a:p>
          <a:p>
            <a:pPr lvl="1">
              <a:buFont typeface="Wingdings" panose="05000000000000000000" pitchFamily="2" charset="2"/>
              <a:buChar char="ü"/>
            </a:pPr>
            <a:r>
              <a:rPr lang="en-US" sz="2200" b="1" dirty="0" smtClean="0">
                <a:solidFill>
                  <a:schemeClr val="tx1"/>
                </a:solidFill>
                <a:latin typeface="Arial" charset="0"/>
                <a:cs typeface="Arial" charset="0"/>
              </a:rPr>
              <a:t>Join NOW!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3" y="2286000"/>
            <a:ext cx="2561694" cy="18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368" y="4369141"/>
            <a:ext cx="189547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812" y="2108046"/>
            <a:ext cx="241458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4200" y="2852061"/>
            <a:ext cx="3630612" cy="3000821"/>
          </a:xfrm>
          <a:prstGeom prst="rect">
            <a:avLst/>
          </a:prstGeom>
        </p:spPr>
        <p:txBody>
          <a:bodyPr wrap="square">
            <a:spAutoFit/>
          </a:bodyPr>
          <a:lstStyle/>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Miami</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Ft</a:t>
            </a:r>
            <a:r>
              <a:rPr lang="en-US" sz="1800" kern="0" dirty="0">
                <a:solidFill>
                  <a:srgbClr val="000000"/>
                </a:solidFill>
                <a:latin typeface="Verdana"/>
              </a:rPr>
              <a:t>. Lauderdale</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Melbourne, Tallahassee, Pensacola &amp; Panama City</a:t>
            </a:r>
            <a:endParaRPr lang="en-US" sz="1800" kern="0" dirty="0">
              <a:solidFill>
                <a:srgbClr val="000000"/>
              </a:solidFill>
              <a:latin typeface="Verdana"/>
            </a:endParaRP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Orlando</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Jacksonville, Gainesville &amp; Daytona Beach</a:t>
            </a:r>
          </a:p>
          <a:p>
            <a:pPr marL="228600" lvl="0" indent="-228600" algn="l">
              <a:spcBef>
                <a:spcPct val="25000"/>
              </a:spcBef>
              <a:spcAft>
                <a:spcPct val="25000"/>
              </a:spcAft>
              <a:buClr>
                <a:srgbClr val="6B8ED1"/>
              </a:buClr>
              <a:buSzPct val="110000"/>
              <a:buFontTx/>
              <a:buChar char="•"/>
            </a:pPr>
            <a:r>
              <a:rPr lang="en-US" sz="1800" kern="0" dirty="0" smtClean="0">
                <a:solidFill>
                  <a:srgbClr val="000000"/>
                </a:solidFill>
                <a:latin typeface="Verdana"/>
              </a:rPr>
              <a:t>Largo, Tampa</a:t>
            </a:r>
            <a:endParaRPr lang="en-US" sz="1800" kern="0" dirty="0">
              <a:solidFill>
                <a:srgbClr val="000000"/>
              </a:solidFill>
              <a:latin typeface="Verdana"/>
            </a:endParaRPr>
          </a:p>
        </p:txBody>
      </p:sp>
      <p:sp>
        <p:nvSpPr>
          <p:cNvPr id="3" name="Rectangle 2"/>
          <p:cNvSpPr/>
          <p:nvPr/>
        </p:nvSpPr>
        <p:spPr>
          <a:xfrm>
            <a:off x="8382000" y="6361338"/>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A75D677E-5013-4875-BAA5-56219E6AFB8E}"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2000" fill="hold"/>
                                        <p:tgtEl>
                                          <p:spTgt spid="7680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6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2000" fill="hold"/>
                                        <p:tgtEl>
                                          <p:spTgt spid="7680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76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 calcmode="lin" valueType="num">
                                      <p:cBhvr>
                                        <p:cTn id="21" dur="2000" fill="hold"/>
                                        <p:tgtEl>
                                          <p:spTgt spid="7680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smtClean="0">
                <a:solidFill>
                  <a:schemeClr val="tx2"/>
                </a:solidFill>
                <a:latin typeface="Arial" charset="0"/>
                <a:cs typeface="Arial" charset="0"/>
              </a:rPr>
              <a:t>Q &amp; A Session and </a:t>
            </a:r>
            <a:br>
              <a:rPr lang="en-US" sz="3600" dirty="0" smtClean="0">
                <a:solidFill>
                  <a:schemeClr val="tx2"/>
                </a:solidFill>
                <a:latin typeface="Arial" charset="0"/>
                <a:cs typeface="Arial" charset="0"/>
              </a:rPr>
            </a:br>
            <a:r>
              <a:rPr lang="en-US" sz="3600" dirty="0" smtClean="0">
                <a:solidFill>
                  <a:schemeClr val="tx2"/>
                </a:solidFill>
                <a:latin typeface="Arial" charset="0"/>
                <a:cs typeface="Arial" charset="0"/>
              </a:rPr>
              <a:t>Future Enhancements</a:t>
            </a: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smtClean="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79562" y="620871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DF8BB88A-30D3-4DC8-9E87-C3802CCB8C5C}"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2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525" y="1371600"/>
            <a:ext cx="9144000" cy="381000"/>
          </a:xfrm>
        </p:spPr>
        <p:txBody>
          <a:bodyPr/>
          <a:lstStyle/>
          <a:p>
            <a:pPr algn="ctr"/>
            <a:r>
              <a:rPr lang="en-US" sz="4400" dirty="0" smtClean="0">
                <a:solidFill>
                  <a:schemeClr val="tx2"/>
                </a:solidFill>
                <a:latin typeface="Arial" charset="0"/>
                <a:cs typeface="Arial" charset="0"/>
              </a:rPr>
              <a:t>Thank You</a:t>
            </a:r>
          </a:p>
        </p:txBody>
      </p:sp>
      <p:sp>
        <p:nvSpPr>
          <p:cNvPr id="33795" name="Content Placeholder 2"/>
          <p:cNvSpPr>
            <a:spLocks noGrp="1"/>
          </p:cNvSpPr>
          <p:nvPr>
            <p:ph idx="1"/>
          </p:nvPr>
        </p:nvSpPr>
        <p:spPr>
          <a:xfrm>
            <a:off x="309369" y="3016215"/>
            <a:ext cx="6248400" cy="3463762"/>
          </a:xfrm>
        </p:spPr>
        <p:txBody>
          <a:bodyPr/>
          <a:lstStyle/>
          <a:p>
            <a:pPr>
              <a:buNone/>
            </a:pPr>
            <a:r>
              <a:rPr lang="en-US" sz="2200" b="1" dirty="0">
                <a:latin typeface="Arial" charset="0"/>
                <a:cs typeface="Arial" charset="0"/>
              </a:rPr>
              <a:t>CDC+ Customer Service  1-866-761-7043 </a:t>
            </a:r>
          </a:p>
          <a:p>
            <a:pPr>
              <a:buNone/>
            </a:pPr>
            <a:r>
              <a:rPr lang="en-US" sz="2200" b="1" i="1" dirty="0" smtClean="0">
                <a:latin typeface="Arial" charset="0"/>
                <a:cs typeface="Arial" charset="0"/>
              </a:rPr>
              <a:t>Rhonda Sloan, CDC+ </a:t>
            </a:r>
            <a:r>
              <a:rPr lang="en-US" sz="2200" b="1" i="1" dirty="0">
                <a:latin typeface="Arial" charset="0"/>
                <a:cs typeface="Arial" charset="0"/>
              </a:rPr>
              <a:t>Administrator</a:t>
            </a:r>
          </a:p>
          <a:p>
            <a:pPr>
              <a:buNone/>
            </a:pPr>
            <a:r>
              <a:rPr lang="en-US" sz="1800" dirty="0" smtClean="0">
                <a:latin typeface="Arial" charset="0"/>
                <a:cs typeface="Arial" charset="0"/>
              </a:rPr>
              <a:t>Rhonda Sloan@apdcares.org 850-414-5070</a:t>
            </a:r>
          </a:p>
          <a:p>
            <a:pPr>
              <a:buNone/>
            </a:pPr>
            <a:r>
              <a:rPr lang="en-US" sz="2200" b="1" i="1" dirty="0" smtClean="0">
                <a:latin typeface="Arial" charset="0"/>
                <a:cs typeface="Arial" charset="0"/>
              </a:rPr>
              <a:t>Patricia Rush, Program Administrator</a:t>
            </a:r>
          </a:p>
          <a:p>
            <a:pPr>
              <a:buNone/>
            </a:pPr>
            <a:r>
              <a:rPr lang="en-US" sz="1800" dirty="0" smtClean="0">
                <a:latin typeface="Arial" charset="0"/>
                <a:cs typeface="Arial" charset="0"/>
              </a:rPr>
              <a:t>Patricia.Rush@apdcares.org 850-413-6694</a:t>
            </a:r>
            <a:endParaRPr lang="en-US" sz="1800" dirty="0">
              <a:latin typeface="Arial" charset="0"/>
              <a:cs typeface="Arial" charset="0"/>
            </a:endParaRPr>
          </a:p>
          <a:p>
            <a:pPr>
              <a:buNone/>
            </a:pPr>
            <a:endParaRPr lang="en-US" sz="2400" b="1" dirty="0" smtClean="0">
              <a:solidFill>
                <a:srgbClr val="0070C0"/>
              </a:solidFill>
              <a:latin typeface="Arial" charset="0"/>
              <a:cs typeface="Arial" charset="0"/>
            </a:endParaRPr>
          </a:p>
          <a:p>
            <a:pPr>
              <a:buNone/>
            </a:pPr>
            <a:endParaRPr lang="en-US" sz="2400" b="1" dirty="0" smtClean="0">
              <a:latin typeface="Arial" charset="0"/>
              <a:cs typeface="Arial" charset="0"/>
            </a:endParaRPr>
          </a:p>
          <a:p>
            <a:pPr>
              <a:buFontTx/>
              <a:buNone/>
            </a:pPr>
            <a:endParaRPr lang="en-US" sz="800" dirty="0" smtClean="0">
              <a:latin typeface="Arial" charset="0"/>
              <a:cs typeface="Arial" charset="0"/>
            </a:endParaRPr>
          </a:p>
        </p:txBody>
      </p:sp>
      <p:sp>
        <p:nvSpPr>
          <p:cNvPr id="2" name="Rectangle 1"/>
          <p:cNvSpPr/>
          <p:nvPr/>
        </p:nvSpPr>
        <p:spPr>
          <a:xfrm>
            <a:off x="309369" y="2155685"/>
            <a:ext cx="7162800" cy="707886"/>
          </a:xfrm>
          <a:prstGeom prst="rect">
            <a:avLst/>
          </a:prstGeom>
        </p:spPr>
        <p:txBody>
          <a:bodyPr wrap="square">
            <a:spAutoFit/>
          </a:bodyPr>
          <a:lstStyle/>
          <a:p>
            <a:pPr algn="l"/>
            <a:r>
              <a:rPr lang="en-US" sz="2000" dirty="0" smtClean="0"/>
              <a:t>Customer Service is available Monday </a:t>
            </a:r>
            <a:r>
              <a:rPr lang="en-US" sz="2000" dirty="0"/>
              <a:t>through Friday (8:00 A.M. – </a:t>
            </a:r>
            <a:endParaRPr lang="en-US" sz="2000" dirty="0" smtClean="0"/>
          </a:p>
          <a:p>
            <a:pPr algn="l"/>
            <a:r>
              <a:rPr lang="en-US" sz="2000" dirty="0" smtClean="0"/>
              <a:t>5:00 </a:t>
            </a:r>
            <a:r>
              <a:rPr lang="en-US" sz="2000" dirty="0"/>
              <a:t>P.M. EST), excluding state holidays.</a:t>
            </a:r>
          </a:p>
        </p:txBody>
      </p:sp>
      <p:pic>
        <p:nvPicPr>
          <p:cNvPr id="6147" name="Picture 3" descr="C:\Documents and Settings\gonzali\Local Settings\Temporary Internet Files\Content.IE5\SWXPHZO2\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55746"/>
            <a:ext cx="1981200" cy="3016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18881"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61" y="1390050"/>
            <a:ext cx="5486400" cy="381000"/>
          </a:xfrm>
        </p:spPr>
        <p:txBody>
          <a:bodyPr/>
          <a:lstStyle/>
          <a:p>
            <a:pPr algn="ctr"/>
            <a:r>
              <a:rPr lang="en-US" sz="4400" dirty="0" smtClean="0">
                <a:solidFill>
                  <a:schemeClr val="tx2"/>
                </a:solidFill>
                <a:latin typeface="Arial" charset="0"/>
              </a:rPr>
              <a:t>CDC+</a:t>
            </a:r>
            <a:endParaRPr lang="en-US" sz="4400" dirty="0">
              <a:solidFill>
                <a:schemeClr val="tx2"/>
              </a:solidFill>
            </a:endParaRPr>
          </a:p>
        </p:txBody>
      </p:sp>
      <p:sp>
        <p:nvSpPr>
          <p:cNvPr id="3" name="Content Placeholder 2"/>
          <p:cNvSpPr>
            <a:spLocks noGrp="1"/>
          </p:cNvSpPr>
          <p:nvPr>
            <p:ph idx="1"/>
          </p:nvPr>
        </p:nvSpPr>
        <p:spPr>
          <a:xfrm>
            <a:off x="152400" y="2244142"/>
            <a:ext cx="8763000" cy="4191000"/>
          </a:xfrm>
        </p:spPr>
        <p:txBody>
          <a:bodyPr/>
          <a:lstStyle/>
          <a:p>
            <a:pPr>
              <a:buFont typeface="Wingdings" panose="05000000000000000000" pitchFamily="2" charset="2"/>
              <a:buChar char="Ø"/>
            </a:pPr>
            <a:r>
              <a:rPr lang="en-US" sz="2700" b="1" dirty="0" smtClean="0">
                <a:solidFill>
                  <a:schemeClr val="tx1"/>
                </a:solidFill>
                <a:latin typeface="Arial" charset="0"/>
                <a:cs typeface="Arial" charset="0"/>
              </a:rPr>
              <a:t>Began in 2000 –research-Consumer-Directed Care (CDC) </a:t>
            </a:r>
          </a:p>
          <a:p>
            <a:pPr>
              <a:buFont typeface="Wingdings" panose="05000000000000000000" pitchFamily="2" charset="2"/>
              <a:buChar char="Ø"/>
            </a:pPr>
            <a:r>
              <a:rPr lang="en-US" sz="2700" b="1" dirty="0" smtClean="0">
                <a:solidFill>
                  <a:schemeClr val="tx1"/>
                </a:solidFill>
                <a:latin typeface="Arial" charset="0"/>
                <a:cs typeface="Arial" charset="0"/>
              </a:rPr>
              <a:t>January 2004 - Consumer-Directed Care Plus (CDC+) demonstration phase</a:t>
            </a:r>
          </a:p>
          <a:p>
            <a:pPr>
              <a:buFont typeface="Wingdings" panose="05000000000000000000" pitchFamily="2" charset="2"/>
              <a:buChar char="Ø"/>
            </a:pPr>
            <a:r>
              <a:rPr lang="en-US" sz="2700" b="1" dirty="0" smtClean="0">
                <a:latin typeface="Arial" charset="0"/>
                <a:cs typeface="Arial" charset="0"/>
              </a:rPr>
              <a:t>March 2008 -  CDC+ became a permanent Florida Medicaid State Plan </a:t>
            </a:r>
            <a:r>
              <a:rPr lang="en-US" sz="2700" b="1" dirty="0" smtClean="0">
                <a:solidFill>
                  <a:schemeClr val="tx1"/>
                </a:solidFill>
                <a:latin typeface="Arial" charset="0"/>
                <a:cs typeface="Arial" charset="0"/>
              </a:rPr>
              <a:t>Option</a:t>
            </a:r>
          </a:p>
          <a:p>
            <a:pPr>
              <a:buFont typeface="Wingdings" panose="05000000000000000000" pitchFamily="2" charset="2"/>
              <a:buChar char="Ø"/>
            </a:pPr>
            <a:r>
              <a:rPr lang="en-US" sz="2400" b="1" dirty="0" smtClean="0">
                <a:latin typeface="Arial" charset="0"/>
                <a:cs typeface="Arial" charset="0"/>
              </a:rPr>
              <a:t>As </a:t>
            </a:r>
            <a:r>
              <a:rPr lang="en-US" sz="2400" b="1" dirty="0" smtClean="0">
                <a:solidFill>
                  <a:schemeClr val="tx1"/>
                </a:solidFill>
                <a:latin typeface="Arial" charset="0"/>
                <a:cs typeface="Arial" charset="0"/>
              </a:rPr>
              <a:t>of </a:t>
            </a:r>
            <a:r>
              <a:rPr lang="en-US" sz="2400" b="1" dirty="0" smtClean="0">
                <a:solidFill>
                  <a:schemeClr val="tx1"/>
                </a:solidFill>
                <a:latin typeface="Arial" charset="0"/>
                <a:cs typeface="Arial" charset="0"/>
              </a:rPr>
              <a:t>May </a:t>
            </a:r>
            <a:r>
              <a:rPr lang="en-US" sz="2400" b="1" dirty="0" smtClean="0">
                <a:latin typeface="Arial" charset="0"/>
                <a:cs typeface="Arial" charset="0"/>
              </a:rPr>
              <a:t>1, 2016 a total of </a:t>
            </a:r>
            <a:r>
              <a:rPr lang="en-US" sz="2400" b="1" dirty="0" smtClean="0">
                <a:latin typeface="Arial" charset="0"/>
                <a:cs typeface="Arial" charset="0"/>
              </a:rPr>
              <a:t>2,570 </a:t>
            </a:r>
            <a:r>
              <a:rPr lang="en-US" sz="2400" b="1" dirty="0" smtClean="0">
                <a:latin typeface="Arial" charset="0"/>
                <a:cs typeface="Arial" charset="0"/>
              </a:rPr>
              <a:t>consumers are actively managing their CDC+ funds.</a:t>
            </a:r>
          </a:p>
        </p:txBody>
      </p:sp>
      <p:pic>
        <p:nvPicPr>
          <p:cNvPr id="4" name="Picture 3" descr="History.WMF"/>
          <p:cNvPicPr>
            <a:picLocks noChangeAspect="1"/>
          </p:cNvPicPr>
          <p:nvPr/>
        </p:nvPicPr>
        <p:blipFill>
          <a:blip r:embed="rId3" cstate="print">
            <a:duotone>
              <a:prstClr val="black"/>
              <a:schemeClr val="accent6">
                <a:tint val="45000"/>
                <a:satMod val="400000"/>
              </a:schemeClr>
            </a:duotone>
          </a:blip>
          <a:stretch>
            <a:fillRect/>
          </a:stretch>
        </p:blipFill>
        <p:spPr>
          <a:xfrm>
            <a:off x="5181600" y="939620"/>
            <a:ext cx="1501597" cy="1232079"/>
          </a:xfrm>
          <a:prstGeom prst="rect">
            <a:avLst/>
          </a:prstGeom>
        </p:spPr>
      </p:pic>
      <p:sp>
        <p:nvSpPr>
          <p:cNvPr id="5" name="Rectangle 4"/>
          <p:cNvSpPr/>
          <p:nvPr/>
        </p:nvSpPr>
        <p:spPr>
          <a:xfrm>
            <a:off x="8534400" y="6350827"/>
            <a:ext cx="284052" cy="307777"/>
          </a:xfrm>
          <a:prstGeom prst="rect">
            <a:avLst/>
          </a:prstGeom>
        </p:spPr>
        <p:txBody>
          <a:bodyPr wrap="none">
            <a:spAutoFit/>
          </a:bodyPr>
          <a:lstStyle/>
          <a:p>
            <a:pPr lvl="0" algn="r" eaLnBrk="1" hangingPunct="1"/>
            <a:fld id="{5F3188F3-919F-4A2E-BECC-D0377AC97387}" type="slidenum">
              <a:rPr lang="en-US" altLang="en-US" sz="1400">
                <a:solidFill>
                  <a:srgbClr val="6699FF"/>
                </a:solidFill>
                <a:latin typeface="Arial" panose="020B0604020202020204" pitchFamily="34" charset="0"/>
              </a:rPr>
              <a:pPr lvl="0" algn="r" eaLnBrk="1" hangingPunct="1"/>
              <a:t>3</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9200" y="1600200"/>
            <a:ext cx="7696200" cy="381000"/>
          </a:xfrm>
        </p:spPr>
        <p:txBody>
          <a:bodyPr/>
          <a:lstStyle/>
          <a:p>
            <a:pPr algn="ctr"/>
            <a:r>
              <a:rPr lang="en-US" sz="4400" dirty="0" smtClean="0">
                <a:latin typeface="Arial" charset="0"/>
                <a:cs typeface="Arial" charset="0"/>
              </a:rPr>
              <a:t>  </a:t>
            </a:r>
            <a:r>
              <a:rPr lang="en-US" sz="4400" dirty="0" smtClean="0">
                <a:solidFill>
                  <a:schemeClr val="tx2"/>
                </a:solidFill>
                <a:latin typeface="Arial" charset="0"/>
                <a:cs typeface="Arial" charset="0"/>
              </a:rPr>
              <a:t>What is CDC+ All About?</a:t>
            </a:r>
          </a:p>
        </p:txBody>
      </p:sp>
      <p:sp>
        <p:nvSpPr>
          <p:cNvPr id="11267" name="Content Placeholder 2"/>
          <p:cNvSpPr>
            <a:spLocks noGrp="1"/>
          </p:cNvSpPr>
          <p:nvPr>
            <p:ph sz="half" idx="1"/>
          </p:nvPr>
        </p:nvSpPr>
        <p:spPr>
          <a:xfrm>
            <a:off x="304800" y="2209800"/>
            <a:ext cx="4648200" cy="4114800"/>
          </a:xfrm>
        </p:spPr>
        <p:txBody>
          <a:bodyPr/>
          <a:lstStyle/>
          <a:p>
            <a:pPr>
              <a:buFont typeface="Wingdings" pitchFamily="2" charset="2"/>
              <a:buChar char="§"/>
            </a:pPr>
            <a:r>
              <a:rPr lang="en-US" b="1" dirty="0" smtClean="0">
                <a:solidFill>
                  <a:schemeClr val="tx1"/>
                </a:solidFill>
                <a:latin typeface="Arial" charset="0"/>
                <a:cs typeface="Arial" charset="0"/>
              </a:rPr>
              <a:t>Long-term care program alternative to the DD/</a:t>
            </a:r>
            <a:r>
              <a:rPr lang="en-US" b="1" dirty="0" err="1" smtClean="0">
                <a:solidFill>
                  <a:schemeClr val="tx1"/>
                </a:solidFill>
                <a:latin typeface="Arial" charset="0"/>
                <a:cs typeface="Arial" charset="0"/>
              </a:rPr>
              <a:t>HCBS</a:t>
            </a:r>
            <a:r>
              <a:rPr lang="en-US" b="1" dirty="0" smtClean="0">
                <a:solidFill>
                  <a:schemeClr val="tx1"/>
                </a:solidFill>
                <a:latin typeface="Arial" charset="0"/>
                <a:cs typeface="Arial" charset="0"/>
              </a:rPr>
              <a:t> waiver.</a:t>
            </a:r>
          </a:p>
          <a:p>
            <a:pPr>
              <a:buFont typeface="Wingdings" pitchFamily="2" charset="2"/>
              <a:buChar char="§"/>
            </a:pPr>
            <a:r>
              <a:rPr lang="en-US" b="1" dirty="0" smtClean="0">
                <a:solidFill>
                  <a:schemeClr val="tx1"/>
                </a:solidFill>
                <a:latin typeface="Arial" charset="0"/>
                <a:cs typeface="Arial" charset="0"/>
              </a:rPr>
              <a:t>Principles of self-determination </a:t>
            </a:r>
          </a:p>
          <a:p>
            <a:pPr>
              <a:buFont typeface="Wingdings" pitchFamily="2" charset="2"/>
              <a:buChar char="§"/>
            </a:pPr>
            <a:r>
              <a:rPr lang="en-US" b="1" dirty="0" smtClean="0">
                <a:solidFill>
                  <a:schemeClr val="tx1"/>
                </a:solidFill>
                <a:latin typeface="Arial" charset="0"/>
                <a:cs typeface="Arial" charset="0"/>
              </a:rPr>
              <a:t>Person-centered planning</a:t>
            </a:r>
          </a:p>
          <a:p>
            <a:pPr>
              <a:buFont typeface="Wingdings" pitchFamily="2" charset="2"/>
              <a:buChar char="§"/>
            </a:pPr>
            <a:r>
              <a:rPr lang="en-US" b="1" dirty="0" smtClean="0">
                <a:solidFill>
                  <a:schemeClr val="tx1"/>
                </a:solidFill>
                <a:latin typeface="Arial" charset="0"/>
                <a:cs typeface="Arial" charset="0"/>
              </a:rPr>
              <a:t>Participant-driven</a:t>
            </a:r>
          </a:p>
        </p:txBody>
      </p:sp>
      <p:pic>
        <p:nvPicPr>
          <p:cNvPr id="5" name="Content Placeholder 4" descr="lady hmbiz2.JPG"/>
          <p:cNvPicPr>
            <a:picLocks noGrp="1" noChangeAspect="1"/>
          </p:cNvPicPr>
          <p:nvPr>
            <p:ph sz="half" idx="2"/>
          </p:nvPr>
        </p:nvPicPr>
        <p:blipFill>
          <a:blip r:embed="rId3" cstate="print"/>
          <a:stretch>
            <a:fillRect/>
          </a:stretch>
        </p:blipFill>
        <p:spPr>
          <a:xfrm>
            <a:off x="4800600" y="4614903"/>
            <a:ext cx="3390900" cy="2215388"/>
          </a:xfrm>
        </p:spPr>
        <p:style>
          <a:lnRef idx="1">
            <a:schemeClr val="accent6"/>
          </a:lnRef>
          <a:fillRef idx="2">
            <a:schemeClr val="accent6"/>
          </a:fillRef>
          <a:effectRef idx="1">
            <a:schemeClr val="accent6"/>
          </a:effectRef>
          <a:fontRef idx="minor">
            <a:schemeClr val="dk1"/>
          </a:fontRef>
        </p:style>
      </p:pic>
      <p:pic>
        <p:nvPicPr>
          <p:cNvPr id="7" name="Picture 6" descr="mom-daughter2.JPG"/>
          <p:cNvPicPr>
            <a:picLocks noChangeAspect="1"/>
          </p:cNvPicPr>
          <p:nvPr/>
        </p:nvPicPr>
        <p:blipFill>
          <a:blip r:embed="rId4" cstate="print"/>
          <a:stretch>
            <a:fillRect/>
          </a:stretch>
        </p:blipFill>
        <p:spPr>
          <a:xfrm>
            <a:off x="4800600" y="2209800"/>
            <a:ext cx="2133600" cy="2673684"/>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636076" y="6324600"/>
            <a:ext cx="269626" cy="276999"/>
          </a:xfrm>
          <a:prstGeom prst="rect">
            <a:avLst/>
          </a:prstGeom>
        </p:spPr>
        <p:txBody>
          <a:bodyPr wrap="none">
            <a:spAutoFit/>
          </a:bodyPr>
          <a:lstStyle/>
          <a:p>
            <a:pPr lvl="0" algn="l"/>
            <a:r>
              <a:rPr lang="en-US" altLang="en-US" sz="1200" dirty="0">
                <a:solidFill>
                  <a:srgbClr val="6699FF"/>
                </a:solidFill>
                <a:latin typeface="Arial" panose="020B0604020202020204" pitchFamily="34" charset="0"/>
              </a:rPr>
              <a:t>4</a:t>
            </a:r>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432560" y="1525981"/>
            <a:ext cx="7467600" cy="685800"/>
          </a:xfrm>
        </p:spPr>
        <p:txBody>
          <a:bodyPr/>
          <a:lstStyle/>
          <a:p>
            <a:pPr algn="ctr" eaLnBrk="1" hangingPunct="1">
              <a:defRPr/>
            </a:pPr>
            <a:r>
              <a:rPr lang="en-US" sz="3600" dirty="0" smtClean="0">
                <a:latin typeface="Arial" charset="0"/>
                <a:cs typeface="Arial" charset="0"/>
              </a:rPr>
              <a:t>  </a:t>
            </a:r>
            <a:r>
              <a:rPr lang="en-US" sz="4400" dirty="0">
                <a:solidFill>
                  <a:schemeClr val="tx2"/>
                </a:solidFill>
                <a:latin typeface="Arial" charset="0"/>
              </a:rPr>
              <a:t>Self-Determination and </a:t>
            </a:r>
            <a:br>
              <a:rPr lang="en-US" sz="4400" dirty="0">
                <a:solidFill>
                  <a:schemeClr val="tx2"/>
                </a:solidFill>
                <a:latin typeface="Arial" charset="0"/>
              </a:rPr>
            </a:br>
            <a:r>
              <a:rPr lang="en-US" sz="4400" dirty="0" smtClean="0">
                <a:solidFill>
                  <a:schemeClr val="tx2"/>
                </a:solidFill>
                <a:latin typeface="Arial" charset="0"/>
              </a:rPr>
              <a:t>Person-Centered Planning</a:t>
            </a:r>
            <a:endParaRPr lang="en-US" sz="4400" dirty="0">
              <a:solidFill>
                <a:schemeClr val="tx2"/>
              </a:solidFill>
              <a:latin typeface="Arial" charset="0"/>
            </a:endParaRPr>
          </a:p>
        </p:txBody>
      </p:sp>
      <p:sp>
        <p:nvSpPr>
          <p:cNvPr id="14339" name="Footer Placeholder 3"/>
          <p:cNvSpPr txBox="1">
            <a:spLocks noGrp="1"/>
          </p:cNvSpPr>
          <p:nvPr/>
        </p:nvSpPr>
        <p:spPr bwMode="auto">
          <a:xfrm>
            <a:off x="762000" y="6431281"/>
            <a:ext cx="8001000" cy="45719"/>
          </a:xfrm>
          <a:prstGeom prst="rect">
            <a:avLst/>
          </a:prstGeom>
          <a:noFill/>
          <a:ln w="9525">
            <a:noFill/>
            <a:miter lim="800000"/>
            <a:headEnd/>
            <a:tailEnd/>
          </a:ln>
        </p:spPr>
        <p:txBody>
          <a:bodyPr/>
          <a:lstStyle/>
          <a:p>
            <a:pPr lvl="0" algn="r" eaLnBrk="1" hangingPunct="1"/>
            <a:fld id="{F6220AA8-B105-44D8-95B1-0CD0E17A53BE}" type="slidenum">
              <a:rPr lang="en-US" altLang="en-US" sz="1400">
                <a:solidFill>
                  <a:srgbClr val="6699FF"/>
                </a:solidFill>
                <a:latin typeface="Arial" panose="020B0604020202020204" pitchFamily="34" charset="0"/>
              </a:rPr>
              <a:pPr lvl="0" algn="r" eaLnBrk="1" hangingPunct="1"/>
              <a:t>5</a:t>
            </a:fld>
            <a:endParaRPr lang="en-US" altLang="en-US" sz="1400" dirty="0">
              <a:solidFill>
                <a:srgbClr val="6699FF"/>
              </a:solidFill>
              <a:latin typeface="Arial" panose="020B0604020202020204" pitchFamily="34"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smtClean="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35680" y="2648690"/>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solidFill>
                  <a:srgbClr val="000000"/>
                </a:solidFill>
                <a:latin typeface="Arial" pitchFamily="34" charset="0"/>
                <a:cs typeface="Arial" pitchFamily="34" charset="0"/>
              </a:rPr>
              <a:t>FREEDOM</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3535680" y="3337629"/>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solidFill>
                  <a:srgbClr val="000000"/>
                </a:solidFill>
                <a:latin typeface="Arial" pitchFamily="34" charset="0"/>
                <a:cs typeface="Arial" pitchFamily="34" charset="0"/>
              </a:rPr>
              <a:t>AUTHORITY</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3512820" y="4104659"/>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solidFill>
                  <a:srgbClr val="000000"/>
                </a:solidFill>
                <a:latin typeface="Arial" pitchFamily="34" charset="0"/>
                <a:cs typeface="Arial" pitchFamily="34" charset="0"/>
              </a:rPr>
              <a:t>SUPPORT</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3512820" y="4819674"/>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solidFill>
                  <a:srgbClr val="000000"/>
                </a:solidFill>
                <a:latin typeface="Arial" pitchFamily="34" charset="0"/>
                <a:cs typeface="Arial" pitchFamily="34" charset="0"/>
              </a:rPr>
              <a:t>CONTROL</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3489960" y="5567706"/>
            <a:ext cx="33528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solidFill>
                  <a:srgbClr val="000000"/>
                </a:solidFill>
                <a:latin typeface="Arial" pitchFamily="34" charset="0"/>
                <a:cs typeface="Arial" pitchFamily="34" charset="0"/>
              </a:rPr>
              <a:t>RESPONSIBILITY</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68931848"/>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524000"/>
            <a:ext cx="9144000" cy="685800"/>
          </a:xfrm>
        </p:spPr>
        <p:txBody>
          <a:bodyPr/>
          <a:lstStyle/>
          <a:p>
            <a:pPr algn="ctr"/>
            <a:r>
              <a:rPr lang="en-US" sz="3600" dirty="0" smtClean="0">
                <a:latin typeface="Arial" charset="0"/>
                <a:cs typeface="Arial" charset="0"/>
              </a:rPr>
              <a:t>  </a:t>
            </a:r>
            <a:r>
              <a:rPr lang="en-US" sz="4400" dirty="0" smtClean="0">
                <a:solidFill>
                  <a:schemeClr val="tx2"/>
                </a:solidFill>
                <a:latin typeface="Arial" charset="0"/>
                <a:cs typeface="Arial" charset="0"/>
              </a:rPr>
              <a:t>The Participant Controls</a:t>
            </a: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smtClean="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smtClean="0">
                <a:solidFill>
                  <a:srgbClr val="428FE2"/>
                </a:solidFill>
                <a:latin typeface="Arial" charset="0"/>
                <a:cs typeface="Arial" charset="0"/>
              </a:rPr>
              <a:t>	</a:t>
            </a:r>
            <a:endParaRPr lang="en-US" sz="2400" b="1"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smtClean="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smtClean="0">
                <a:solidFill>
                  <a:srgbClr val="000000"/>
                </a:solidFill>
                <a:latin typeface="Arial" charset="0"/>
                <a:cs typeface="Arial" charset="0"/>
              </a:rPr>
              <a:t>	</a:t>
            </a:r>
            <a:endParaRPr lang="en-US" sz="240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smtClean="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371843"/>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WHAT</a:t>
            </a:r>
            <a:endParaRPr lang="en-US" sz="2800" b="1" dirty="0">
              <a:latin typeface="Arial" pitchFamily="34" charset="0"/>
              <a:cs typeface="Arial" pitchFamily="34" charset="0"/>
            </a:endParaRPr>
          </a:p>
        </p:txBody>
      </p:sp>
      <p:sp>
        <p:nvSpPr>
          <p:cNvPr id="10" name="TextBox 9"/>
          <p:cNvSpPr txBox="1"/>
          <p:nvPr/>
        </p:nvSpPr>
        <p:spPr>
          <a:xfrm>
            <a:off x="3505200" y="317757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WHO</a:t>
            </a:r>
            <a:endParaRPr lang="en-US" sz="2800" b="1" dirty="0">
              <a:latin typeface="Arial" pitchFamily="34" charset="0"/>
              <a:cs typeface="Arial" pitchFamily="34" charset="0"/>
            </a:endParaRPr>
          </a:p>
        </p:txBody>
      </p:sp>
      <p:sp>
        <p:nvSpPr>
          <p:cNvPr id="11" name="TextBox 10"/>
          <p:cNvSpPr txBox="1"/>
          <p:nvPr/>
        </p:nvSpPr>
        <p:spPr>
          <a:xfrm>
            <a:off x="3505200" y="404369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WHEN</a:t>
            </a:r>
            <a:endParaRPr lang="en-US" sz="2800" b="1" dirty="0">
              <a:latin typeface="Arial" pitchFamily="34" charset="0"/>
              <a:cs typeface="Arial" pitchFamily="34" charset="0"/>
            </a:endParaRPr>
          </a:p>
        </p:txBody>
      </p:sp>
      <p:sp>
        <p:nvSpPr>
          <p:cNvPr id="12" name="TextBox 11"/>
          <p:cNvSpPr txBox="1"/>
          <p:nvPr/>
        </p:nvSpPr>
        <p:spPr>
          <a:xfrm>
            <a:off x="3505200" y="484941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WHERE</a:t>
            </a:r>
            <a:endParaRPr lang="en-US" sz="2800" b="1" dirty="0">
              <a:latin typeface="Arial" pitchFamily="34" charset="0"/>
              <a:cs typeface="Arial" pitchFamily="34" charset="0"/>
            </a:endParaRPr>
          </a:p>
        </p:txBody>
      </p:sp>
      <p:sp>
        <p:nvSpPr>
          <p:cNvPr id="13" name="TextBox 12"/>
          <p:cNvSpPr txBox="1"/>
          <p:nvPr/>
        </p:nvSpPr>
        <p:spPr>
          <a:xfrm>
            <a:off x="3505200" y="560123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latin typeface="Arial" pitchFamily="34" charset="0"/>
                <a:cs typeface="Arial" pitchFamily="34" charset="0"/>
              </a:rPr>
              <a:t>HOW</a:t>
            </a:r>
            <a:endParaRPr lang="en-US" sz="2800" b="1" dirty="0">
              <a:latin typeface="Arial" pitchFamily="34" charset="0"/>
              <a:cs typeface="Arial" pitchFamily="34" charset="0"/>
            </a:endParaRPr>
          </a:p>
        </p:txBody>
      </p:sp>
      <p:sp>
        <p:nvSpPr>
          <p:cNvPr id="14" name="Footer Placeholder 3"/>
          <p:cNvSpPr txBox="1">
            <a:spLocks noGrp="1"/>
          </p:cNvSpPr>
          <p:nvPr/>
        </p:nvSpPr>
        <p:spPr bwMode="auto">
          <a:xfrm>
            <a:off x="7962900" y="6400800"/>
            <a:ext cx="990600" cy="304800"/>
          </a:xfrm>
          <a:prstGeom prst="rect">
            <a:avLst/>
          </a:prstGeom>
          <a:noFill/>
          <a:ln w="9525">
            <a:noFill/>
            <a:miter lim="800000"/>
            <a:headEnd/>
            <a:tailEnd/>
          </a:ln>
        </p:spPr>
        <p:txBody>
          <a:bodyPr/>
          <a:lstStyle/>
          <a:p>
            <a:fld id="{59387916-42D7-4356-8685-4E37C5AA1193}" type="slidenum">
              <a:rPr lang="en-US" altLang="en-US" sz="1000"/>
              <a:pPr/>
              <a:t>6</a:t>
            </a:fld>
            <a:endParaRPr lang="en-US" altLang="en-US" sz="1000" dirty="0"/>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 y="1600200"/>
            <a:ext cx="8669338" cy="717550"/>
          </a:xfrm>
        </p:spPr>
        <p:txBody>
          <a:bodyPr/>
          <a:lstStyle/>
          <a:p>
            <a:pPr lvl="0"/>
            <a:r>
              <a:rPr lang="en-US" sz="3200" kern="1200" dirty="0" smtClean="0">
                <a:solidFill>
                  <a:schemeClr val="tx2"/>
                </a:solidFill>
                <a:latin typeface="Arial" panose="020B0604020202020204" pitchFamily="34" charset="0"/>
              </a:rPr>
              <a:t>Comparison </a:t>
            </a:r>
            <a:r>
              <a:rPr lang="en-US" sz="3200" kern="1200" dirty="0">
                <a:solidFill>
                  <a:schemeClr val="tx2"/>
                </a:solidFill>
                <a:latin typeface="Arial" panose="020B0604020202020204" pitchFamily="34" charset="0"/>
              </a:rPr>
              <a:t>of </a:t>
            </a:r>
            <a:r>
              <a:rPr lang="en-US" sz="3200" kern="1200" dirty="0" smtClean="0">
                <a:solidFill>
                  <a:schemeClr val="tx2"/>
                </a:solidFill>
                <a:latin typeface="Arial" panose="020B0604020202020204" pitchFamily="34" charset="0"/>
              </a:rPr>
              <a:t>Waiver </a:t>
            </a:r>
            <a:r>
              <a:rPr lang="en-US" sz="3200" kern="1200" dirty="0">
                <a:solidFill>
                  <a:schemeClr val="tx2"/>
                </a:solidFill>
                <a:latin typeface="Arial" panose="020B0604020202020204" pitchFamily="34" charset="0"/>
              </a:rPr>
              <a:t>vs. </a:t>
            </a:r>
            <a:r>
              <a:rPr lang="en-US" sz="3200" kern="1200" dirty="0" smtClean="0">
                <a:solidFill>
                  <a:schemeClr val="tx2"/>
                </a:solidFill>
                <a:latin typeface="Arial" panose="020B0604020202020204" pitchFamily="34" charset="0"/>
              </a:rPr>
              <a:t>CDC+ Program</a:t>
            </a:r>
            <a:endParaRPr lang="en-US" sz="3200" dirty="0">
              <a:solidFill>
                <a:schemeClr val="tx2"/>
              </a:solidFill>
            </a:endParaRPr>
          </a:p>
        </p:txBody>
      </p:sp>
      <p:sp>
        <p:nvSpPr>
          <p:cNvPr id="3" name="Rectangle 2"/>
          <p:cNvSpPr/>
          <p:nvPr/>
        </p:nvSpPr>
        <p:spPr>
          <a:xfrm>
            <a:off x="8325219" y="6225388"/>
            <a:ext cx="383438" cy="307777"/>
          </a:xfrm>
          <a:prstGeom prst="rect">
            <a:avLst/>
          </a:prstGeom>
        </p:spPr>
        <p:txBody>
          <a:bodyPr wrap="none">
            <a:spAutoFit/>
          </a:bodyPr>
          <a:lstStyle/>
          <a:p>
            <a:pPr lvl="0" algn="r" eaLnBrk="1" hangingPunct="1"/>
            <a:fld id="{F296B2D3-D62A-47AE-954F-20E1D3EBB16B}" type="slidenum">
              <a:rPr lang="en-US" altLang="en-US" sz="1400">
                <a:solidFill>
                  <a:srgbClr val="6699FF"/>
                </a:solidFill>
                <a:latin typeface="Arial" panose="020B0604020202020204" pitchFamily="34" charset="0"/>
              </a:rPr>
              <a:pPr lvl="0" algn="r" eaLnBrk="1" hangingPunct="1"/>
              <a:t>7</a:t>
            </a:fld>
            <a:endParaRPr lang="en-US" altLang="en-US" sz="1400" dirty="0">
              <a:solidFill>
                <a:srgbClr val="6699FF"/>
              </a:solidFill>
              <a:latin typeface="Arial" panose="020B0604020202020204" pitchFamily="34" charset="0"/>
            </a:endParaRPr>
          </a:p>
        </p:txBody>
      </p:sp>
      <p:sp>
        <p:nvSpPr>
          <p:cNvPr id="6" name="Rectangle 5"/>
          <p:cNvSpPr/>
          <p:nvPr/>
        </p:nvSpPr>
        <p:spPr>
          <a:xfrm>
            <a:off x="685799" y="2743200"/>
            <a:ext cx="3471640" cy="3323987"/>
          </a:xfrm>
          <a:prstGeom prst="rect">
            <a:avLst/>
          </a:prstGeom>
        </p:spPr>
        <p:txBody>
          <a:bodyPr wrap="square">
            <a:spAutoFit/>
          </a:bodyPr>
          <a:lstStyle/>
          <a:p>
            <a:pPr marL="285750" lvl="0" indent="-285750" algn="l">
              <a:spcBef>
                <a:spcPct val="20000"/>
              </a:spcBef>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 Medicaid </a:t>
            </a:r>
            <a:r>
              <a:rPr lang="en-US" sz="1400" kern="0" dirty="0" smtClean="0">
                <a:solidFill>
                  <a:srgbClr val="000000"/>
                </a:solidFill>
                <a:latin typeface="Arial"/>
                <a:cs typeface="Arial" panose="020B0604020202020204" pitchFamily="34" charset="0"/>
              </a:rPr>
              <a:t>Waiver</a:t>
            </a:r>
          </a:p>
          <a:p>
            <a:pPr lvl="0" algn="l">
              <a:spcBef>
                <a:spcPct val="20000"/>
              </a:spcBef>
              <a:defRPr/>
            </a:pPr>
            <a:r>
              <a:rPr lang="en-US" sz="1400" kern="0" dirty="0">
                <a:solidFill>
                  <a:srgbClr val="000000"/>
                </a:solidFill>
                <a:latin typeface="Arial"/>
                <a:cs typeface="Arial" panose="020B0604020202020204" pitchFamily="34" charset="0"/>
              </a:rPr>
              <a:t/>
            </a: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Seven (7) Service Families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Life Skills Development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Supplies &amp; Equipment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Residential Services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Transportation</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Dental</a:t>
            </a:r>
          </a:p>
          <a:p>
            <a:pPr marL="742950" lvl="1" indent="-285750" algn="l">
              <a:spcBef>
                <a:spcPct val="20000"/>
              </a:spcBef>
              <a:buFont typeface="Courier New" panose="02070309020205020404" pitchFamily="49" charset="0"/>
              <a:buChar char="o"/>
              <a:defRPr/>
            </a:pPr>
            <a:endParaRPr lang="en-US" sz="1400" kern="0" dirty="0">
              <a:solidFill>
                <a:srgbClr val="262671"/>
              </a:solidFill>
              <a:latin typeface="Arial"/>
              <a:cs typeface="Arial" panose="020B0604020202020204" pitchFamily="34" charset="0"/>
            </a:endParaRPr>
          </a:p>
          <a:p>
            <a:pPr lvl="1" algn="l">
              <a:spcBef>
                <a:spcPct val="20000"/>
              </a:spcBef>
              <a:defRPr/>
            </a:pPr>
            <a:r>
              <a:rPr lang="en-US" sz="1400" kern="0" dirty="0">
                <a:solidFill>
                  <a:srgbClr val="262671"/>
                </a:solidFill>
                <a:latin typeface="Arial"/>
                <a:cs typeface="Arial" panose="020B0604020202020204" pitchFamily="34" charset="0"/>
              </a:rPr>
              <a:t>*** must use Medicaid Waiver providers and established rates</a:t>
            </a:r>
          </a:p>
        </p:txBody>
      </p:sp>
      <p:sp>
        <p:nvSpPr>
          <p:cNvPr id="7" name="Rectangle 6"/>
          <p:cNvSpPr/>
          <p:nvPr/>
        </p:nvSpPr>
        <p:spPr>
          <a:xfrm>
            <a:off x="4157439" y="2438400"/>
            <a:ext cx="4572000" cy="4293483"/>
          </a:xfrm>
          <a:prstGeom prst="rect">
            <a:avLst/>
          </a:prstGeom>
        </p:spPr>
        <p:txBody>
          <a:bodyPr>
            <a:spAutoFit/>
          </a:bodyPr>
          <a:lstStyle/>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CDC+ Program Services</a:t>
            </a: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      (8% + 4 %= 12% reduced budget)</a:t>
            </a:r>
          </a:p>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services PLUS…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Advertising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Seasonal Camp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Gym Membership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Over the Counter Medications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Emergency Response</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Parts &amp; Repair</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Equipment</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Specialized Training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Other Therapies</a:t>
            </a:r>
          </a:p>
          <a:p>
            <a:pPr lvl="1" algn="l">
              <a:spcBef>
                <a:spcPct val="25000"/>
              </a:spcBef>
              <a:spcAft>
                <a:spcPct val="25000"/>
              </a:spcAft>
              <a:buClr>
                <a:srgbClr val="6B8ED1"/>
              </a:buClr>
              <a:buSzPct val="110000"/>
              <a:defRPr/>
            </a:pPr>
            <a:r>
              <a:rPr lang="en-US" sz="1400" kern="0" dirty="0">
                <a:solidFill>
                  <a:srgbClr val="262671"/>
                </a:solidFill>
                <a:latin typeface="Arial"/>
                <a:cs typeface="Arial" panose="020B0604020202020204" pitchFamily="34" charset="0"/>
              </a:rPr>
              <a:t>*** Save up for these services or additional hours…</a:t>
            </a:r>
          </a:p>
        </p:txBody>
      </p:sp>
    </p:spTree>
    <p:extLst>
      <p:ext uri="{BB962C8B-B14F-4D97-AF65-F5344CB8AC3E}">
        <p14:creationId xmlns:p14="http://schemas.microsoft.com/office/powerpoint/2010/main" val="3326644604"/>
      </p:ext>
    </p:extLst>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5334000" y="2133600"/>
            <a:ext cx="3364992" cy="4175760"/>
          </a:xfrm>
          <a:prstGeom prst="rect">
            <a:avLst/>
          </a:prstGeom>
        </p:spPr>
      </p:pic>
      <p:sp>
        <p:nvSpPr>
          <p:cNvPr id="5" name="Title 4"/>
          <p:cNvSpPr>
            <a:spLocks noGrp="1"/>
          </p:cNvSpPr>
          <p:nvPr>
            <p:ph type="ctrTitle"/>
          </p:nvPr>
        </p:nvSpPr>
        <p:spPr>
          <a:xfrm>
            <a:off x="685800" y="1752600"/>
            <a:ext cx="8305800" cy="1470025"/>
          </a:xfrm>
        </p:spPr>
        <p:txBody>
          <a:bodyPr/>
          <a:lstStyle/>
          <a:p>
            <a:pPr algn="ctr"/>
            <a:r>
              <a:rPr lang="en-US" sz="3600" dirty="0" smtClean="0">
                <a:latin typeface="Arial" charset="0"/>
              </a:rPr>
              <a:t/>
            </a:r>
            <a:br>
              <a:rPr lang="en-US" sz="3600" dirty="0" smtClean="0">
                <a:latin typeface="Arial" charset="0"/>
              </a:rPr>
            </a:br>
            <a:endParaRPr lang="en-US" dirty="0"/>
          </a:p>
        </p:txBody>
      </p:sp>
      <p:sp>
        <p:nvSpPr>
          <p:cNvPr id="11" name="Pentagon 10"/>
          <p:cNvSpPr/>
          <p:nvPr/>
        </p:nvSpPr>
        <p:spPr bwMode="auto">
          <a:xfrm>
            <a:off x="152400" y="1433434"/>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2" name="Subtitle 5"/>
          <p:cNvSpPr txBox="1">
            <a:spLocks/>
          </p:cNvSpPr>
          <p:nvPr/>
        </p:nvSpPr>
        <p:spPr bwMode="auto">
          <a:xfrm>
            <a:off x="152400" y="1536932"/>
            <a:ext cx="7086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Steps to Enrolling in </a:t>
            </a:r>
            <a:r>
              <a:rPr kumimoji="0" lang="en-US" sz="2800" b="1" i="0" u="none" strike="noStrike" kern="0" cap="none" spc="0" normalizeH="0" noProof="0" dirty="0" smtClean="0">
                <a:ln>
                  <a:noFill/>
                </a:ln>
                <a:solidFill>
                  <a:schemeClr val="tx2"/>
                </a:solidFill>
                <a:effectLst/>
                <a:uLnTx/>
                <a:uFillTx/>
                <a:latin typeface="Arial" pitchFamily="34" charset="0"/>
                <a:ea typeface="+mn-ea"/>
                <a:cs typeface="Arial" pitchFamily="34" charset="0"/>
              </a:rPr>
              <a:t>the</a:t>
            </a:r>
            <a:r>
              <a:rPr lang="en-US" sz="2800" b="1" kern="0" dirty="0" smtClean="0">
                <a:solidFill>
                  <a:schemeClr val="tx2"/>
                </a:solidFill>
                <a:latin typeface="Arial" pitchFamily="34" charset="0"/>
                <a:cs typeface="Arial" pitchFamily="34" charset="0"/>
              </a:rPr>
              <a:t> </a:t>
            </a:r>
            <a:r>
              <a:rPr kumimoji="0" lang="en-US" sz="28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CDC+ Program</a:t>
            </a:r>
            <a:endPar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endParaRPr>
          </a:p>
        </p:txBody>
      </p:sp>
      <p:sp>
        <p:nvSpPr>
          <p:cNvPr id="6" name="Content Placeholder 2"/>
          <p:cNvSpPr txBox="1">
            <a:spLocks/>
          </p:cNvSpPr>
          <p:nvPr/>
        </p:nvSpPr>
        <p:spPr bwMode="auto">
          <a:xfrm>
            <a:off x="152400" y="2581575"/>
            <a:ext cx="5181600" cy="3870906"/>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algn="l"/>
            <a:r>
              <a:rPr lang="en-US" sz="2400" b="1" dirty="0" smtClean="0">
                <a:solidFill>
                  <a:schemeClr val="tx1"/>
                </a:solidFill>
                <a:latin typeface="Arial" charset="0"/>
                <a:cs typeface="Arial" charset="0"/>
              </a:rPr>
              <a:t>Enroll </a:t>
            </a:r>
            <a:r>
              <a:rPr lang="en-US" sz="2400" b="1" dirty="0">
                <a:solidFill>
                  <a:schemeClr val="tx1"/>
                </a:solidFill>
                <a:latin typeface="Arial" charset="0"/>
                <a:cs typeface="Arial" charset="0"/>
              </a:rPr>
              <a:t>in DD/HCBS </a:t>
            </a:r>
            <a:r>
              <a:rPr lang="en-US" sz="2400" b="1" dirty="0" err="1">
                <a:solidFill>
                  <a:schemeClr val="tx1"/>
                </a:solidFill>
                <a:latin typeface="Arial" charset="0"/>
                <a:cs typeface="Arial" charset="0"/>
              </a:rPr>
              <a:t>iBudget</a:t>
            </a:r>
            <a:r>
              <a:rPr lang="en-US" sz="2400" b="1" dirty="0">
                <a:solidFill>
                  <a:schemeClr val="tx1"/>
                </a:solidFill>
                <a:latin typeface="Arial" charset="0"/>
                <a:cs typeface="Arial" charset="0"/>
              </a:rPr>
              <a:t> waiver</a:t>
            </a:r>
          </a:p>
          <a:p>
            <a:pPr algn="l">
              <a:buFont typeface="Wingdings" pitchFamily="2" charset="2"/>
              <a:buChar char="§"/>
            </a:pPr>
            <a:r>
              <a:rPr lang="en-US" sz="2400" b="1" dirty="0" smtClean="0">
                <a:solidFill>
                  <a:schemeClr val="tx1"/>
                </a:solidFill>
                <a:latin typeface="Arial" charset="0"/>
                <a:cs typeface="Arial" charset="0"/>
              </a:rPr>
              <a:t>Live </a:t>
            </a:r>
            <a:r>
              <a:rPr lang="en-US" sz="2400" b="1" dirty="0">
                <a:solidFill>
                  <a:schemeClr val="tx1"/>
                </a:solidFill>
                <a:latin typeface="Arial" charset="0"/>
                <a:cs typeface="Arial" charset="0"/>
              </a:rPr>
              <a:t>in own home or family </a:t>
            </a:r>
            <a:r>
              <a:rPr lang="en-US" sz="2400" b="1" dirty="0" smtClean="0">
                <a:solidFill>
                  <a:schemeClr val="tx1"/>
                </a:solidFill>
                <a:latin typeface="Arial" charset="0"/>
                <a:cs typeface="Arial" charset="0"/>
              </a:rPr>
              <a:t>home</a:t>
            </a:r>
          </a:p>
          <a:p>
            <a:pPr algn="l">
              <a:buFont typeface="Wingdings" pitchFamily="2" charset="2"/>
              <a:buChar char="§"/>
            </a:pPr>
            <a:r>
              <a:rPr lang="en-US" sz="2400" b="1" dirty="0" smtClean="0">
                <a:solidFill>
                  <a:schemeClr val="tx1"/>
                </a:solidFill>
                <a:latin typeface="Arial" charset="0"/>
                <a:cs typeface="Arial" charset="0"/>
              </a:rPr>
              <a:t>Take </a:t>
            </a:r>
            <a:r>
              <a:rPr lang="en-US" sz="2400" b="1" dirty="0">
                <a:solidFill>
                  <a:schemeClr val="tx1"/>
                </a:solidFill>
                <a:latin typeface="Arial" charset="0"/>
                <a:cs typeface="Arial" charset="0"/>
              </a:rPr>
              <a:t>CDC+ </a:t>
            </a:r>
            <a:r>
              <a:rPr lang="en-US" sz="2400" b="1" dirty="0" smtClean="0">
                <a:solidFill>
                  <a:schemeClr val="tx1"/>
                </a:solidFill>
                <a:latin typeface="Arial" charset="0"/>
                <a:cs typeface="Arial" charset="0"/>
              </a:rPr>
              <a:t>Training</a:t>
            </a:r>
          </a:p>
          <a:p>
            <a:pPr algn="l">
              <a:buFont typeface="Wingdings" pitchFamily="2" charset="2"/>
              <a:buChar char="§"/>
            </a:pPr>
            <a:r>
              <a:rPr lang="en-US" sz="2400" b="1" dirty="0" smtClean="0">
                <a:solidFill>
                  <a:schemeClr val="tx1"/>
                </a:solidFill>
                <a:latin typeface="Arial" charset="0"/>
                <a:cs typeface="Arial" charset="0"/>
              </a:rPr>
              <a:t>Pass </a:t>
            </a:r>
            <a:r>
              <a:rPr lang="en-US" sz="2400" b="1" dirty="0">
                <a:solidFill>
                  <a:schemeClr val="tx1"/>
                </a:solidFill>
                <a:latin typeface="Arial" charset="0"/>
                <a:cs typeface="Arial" charset="0"/>
              </a:rPr>
              <a:t>Readiness Review with score of 85% or </a:t>
            </a:r>
            <a:r>
              <a:rPr lang="en-US" sz="2400" b="1" dirty="0" smtClean="0">
                <a:solidFill>
                  <a:schemeClr val="tx1"/>
                </a:solidFill>
                <a:latin typeface="Arial" charset="0"/>
                <a:cs typeface="Arial" charset="0"/>
              </a:rPr>
              <a:t>better</a:t>
            </a:r>
          </a:p>
          <a:p>
            <a:pPr algn="l">
              <a:buFont typeface="Wingdings" pitchFamily="2" charset="2"/>
              <a:buChar char="§"/>
            </a:pPr>
            <a:r>
              <a:rPr lang="en-US" sz="2400" b="1" dirty="0" smtClean="0">
                <a:solidFill>
                  <a:schemeClr val="tx1"/>
                </a:solidFill>
                <a:latin typeface="Arial" charset="0"/>
                <a:cs typeface="Arial" charset="0"/>
              </a:rPr>
              <a:t>Select </a:t>
            </a:r>
            <a:r>
              <a:rPr lang="en-US" sz="2400" b="1" dirty="0">
                <a:solidFill>
                  <a:schemeClr val="tx1"/>
                </a:solidFill>
                <a:latin typeface="Arial" charset="0"/>
                <a:cs typeface="Arial" charset="0"/>
              </a:rPr>
              <a:t>a </a:t>
            </a:r>
            <a:r>
              <a:rPr lang="en-US" sz="2400" b="1" dirty="0" smtClean="0">
                <a:solidFill>
                  <a:schemeClr val="tx1"/>
                </a:solidFill>
                <a:latin typeface="Arial" charset="0"/>
                <a:cs typeface="Arial" charset="0"/>
              </a:rPr>
              <a:t>Waiver Support Coordinator trained to be CDC</a:t>
            </a:r>
            <a:r>
              <a:rPr lang="en-US" sz="2400" b="1" dirty="0">
                <a:solidFill>
                  <a:schemeClr val="tx1"/>
                </a:solidFill>
                <a:latin typeface="Arial" charset="0"/>
                <a:cs typeface="Arial" charset="0"/>
              </a:rPr>
              <a:t>+ Consultant</a:t>
            </a:r>
          </a:p>
          <a:p>
            <a:endParaRPr lang="en-US" sz="1800" dirty="0" smtClean="0">
              <a:latin typeface="Arial" charset="0"/>
              <a:cs typeface="Arial" charset="0"/>
            </a:endParaRPr>
          </a:p>
        </p:txBody>
      </p:sp>
      <p:sp>
        <p:nvSpPr>
          <p:cNvPr id="2" name="Rectangle 1"/>
          <p:cNvSpPr/>
          <p:nvPr/>
        </p:nvSpPr>
        <p:spPr>
          <a:xfrm>
            <a:off x="8414940" y="6168349"/>
            <a:ext cx="284052" cy="307777"/>
          </a:xfrm>
          <a:prstGeom prst="rect">
            <a:avLst/>
          </a:prstGeom>
        </p:spPr>
        <p:txBody>
          <a:bodyPr wrap="none">
            <a:spAutoFit/>
          </a:bodyPr>
          <a:lstStyle/>
          <a:p>
            <a:pPr lvl="0" algn="r" eaLnBrk="1" hangingPunct="1"/>
            <a:fld id="{08AF1FCA-2FAD-4EFB-A894-A1DEA942AE9B}" type="slidenum">
              <a:rPr lang="en-US" altLang="en-US" sz="1400">
                <a:solidFill>
                  <a:srgbClr val="6699FF"/>
                </a:solidFill>
                <a:latin typeface="Arial" panose="020B0604020202020204" pitchFamily="34" charset="0"/>
              </a:rPr>
              <a:pPr lvl="0" algn="r" eaLnBrk="1" hangingPunct="1"/>
              <a:t>8</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5943600" y="2342882"/>
            <a:ext cx="3048000" cy="3979355"/>
          </a:xfrm>
          <a:prstGeom prst="rect">
            <a:avLst/>
          </a:prstGeom>
        </p:spPr>
      </p:pic>
      <p:sp>
        <p:nvSpPr>
          <p:cNvPr id="5" name="Title 4"/>
          <p:cNvSpPr>
            <a:spLocks noGrp="1"/>
          </p:cNvSpPr>
          <p:nvPr>
            <p:ph type="ctrTitle"/>
          </p:nvPr>
        </p:nvSpPr>
        <p:spPr>
          <a:xfrm>
            <a:off x="685800" y="1752600"/>
            <a:ext cx="8305800" cy="1470025"/>
          </a:xfrm>
        </p:spPr>
        <p:txBody>
          <a:bodyPr/>
          <a:lstStyle/>
          <a:p>
            <a:pPr algn="ctr"/>
            <a:r>
              <a:rPr lang="en-US" sz="3600" dirty="0" smtClean="0">
                <a:latin typeface="Arial" charset="0"/>
              </a:rPr>
              <a:t/>
            </a:r>
            <a:br>
              <a:rPr lang="en-US" sz="3600" dirty="0" smtClean="0">
                <a:latin typeface="Arial" charset="0"/>
              </a:rPr>
            </a:br>
            <a:endParaRPr lang="en-US" dirty="0"/>
          </a:p>
        </p:txBody>
      </p:sp>
      <p:sp>
        <p:nvSpPr>
          <p:cNvPr id="11" name="Pentagon 10"/>
          <p:cNvSpPr/>
          <p:nvPr/>
        </p:nvSpPr>
        <p:spPr bwMode="auto">
          <a:xfrm>
            <a:off x="166583" y="1204175"/>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2" name="Subtitle 5"/>
          <p:cNvSpPr txBox="1">
            <a:spLocks/>
          </p:cNvSpPr>
          <p:nvPr/>
        </p:nvSpPr>
        <p:spPr bwMode="auto">
          <a:xfrm>
            <a:off x="152400" y="1295400"/>
            <a:ext cx="7086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smtClean="0">
                <a:ln>
                  <a:noFill/>
                </a:ln>
                <a:solidFill>
                  <a:schemeClr val="tx2"/>
                </a:solidFill>
                <a:effectLst/>
                <a:uLnTx/>
                <a:uFillTx/>
                <a:latin typeface="Arial" pitchFamily="34" charset="0"/>
                <a:cs typeface="Arial" pitchFamily="34" charset="0"/>
              </a:rPr>
              <a:t>Steps to Enrolling in </a:t>
            </a:r>
            <a:r>
              <a:rPr kumimoji="0" lang="en-US" sz="2800" b="1" i="0" u="none" strike="noStrike" kern="0" cap="none" spc="0" normalizeH="0" noProof="0" dirty="0" smtClean="0">
                <a:ln>
                  <a:noFill/>
                </a:ln>
                <a:solidFill>
                  <a:schemeClr val="tx2"/>
                </a:solidFill>
                <a:effectLst/>
                <a:uLnTx/>
                <a:uFillTx/>
                <a:latin typeface="Arial" pitchFamily="34" charset="0"/>
                <a:cs typeface="Arial" pitchFamily="34" charset="0"/>
              </a:rPr>
              <a:t>the</a:t>
            </a:r>
            <a:r>
              <a:rPr lang="en-US" sz="2800" b="1" kern="0" dirty="0" smtClean="0">
                <a:solidFill>
                  <a:schemeClr val="tx2"/>
                </a:solidFill>
                <a:latin typeface="Arial" pitchFamily="34" charset="0"/>
                <a:cs typeface="Arial" pitchFamily="34" charset="0"/>
              </a:rPr>
              <a:t> </a:t>
            </a:r>
            <a:r>
              <a:rPr kumimoji="0" lang="en-US" sz="2800" b="1" i="0" u="none" strike="noStrike" kern="0" cap="none" spc="0" normalizeH="0" baseline="0" noProof="0" dirty="0" smtClean="0">
                <a:ln>
                  <a:noFill/>
                </a:ln>
                <a:solidFill>
                  <a:schemeClr val="tx2"/>
                </a:solidFill>
                <a:effectLst/>
                <a:uLnTx/>
                <a:uFillTx/>
                <a:latin typeface="Arial" pitchFamily="34" charset="0"/>
                <a:cs typeface="Arial" pitchFamily="34" charset="0"/>
              </a:rPr>
              <a:t>CDC+ Program</a:t>
            </a:r>
            <a:endParaRPr kumimoji="0" lang="en-US" sz="2800" b="1" i="0" u="none" strike="noStrike" kern="0" cap="none" spc="0" normalizeH="0" baseline="0" noProof="0" dirty="0">
              <a:ln>
                <a:noFill/>
              </a:ln>
              <a:solidFill>
                <a:schemeClr val="tx2"/>
              </a:solidFill>
              <a:effectLst/>
              <a:uLnTx/>
              <a:uFillTx/>
              <a:latin typeface="Arial" pitchFamily="34" charset="0"/>
              <a:cs typeface="Arial" pitchFamily="34" charset="0"/>
            </a:endParaRPr>
          </a:p>
        </p:txBody>
      </p:sp>
      <p:sp>
        <p:nvSpPr>
          <p:cNvPr id="6" name="Content Placeholder 2"/>
          <p:cNvSpPr txBox="1">
            <a:spLocks/>
          </p:cNvSpPr>
          <p:nvPr/>
        </p:nvSpPr>
        <p:spPr bwMode="auto">
          <a:xfrm>
            <a:off x="180766" y="2337516"/>
            <a:ext cx="5638800" cy="434339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Font typeface="Wingdings" panose="05000000000000000000" pitchFamily="2" charset="2"/>
              <a:buChar char="§"/>
            </a:pPr>
            <a:r>
              <a:rPr lang="en-US" sz="2400" b="1" dirty="0" smtClean="0">
                <a:solidFill>
                  <a:schemeClr val="tx1"/>
                </a:solidFill>
                <a:latin typeface="Arial" charset="0"/>
                <a:cs typeface="Arial" charset="0"/>
              </a:rPr>
              <a:t>Fill </a:t>
            </a:r>
            <a:r>
              <a:rPr lang="en-US" sz="2400" b="1" dirty="0">
                <a:solidFill>
                  <a:schemeClr val="tx1"/>
                </a:solidFill>
                <a:latin typeface="Arial" charset="0"/>
                <a:cs typeface="Arial" charset="0"/>
              </a:rPr>
              <a:t>out </a:t>
            </a:r>
            <a:r>
              <a:rPr lang="en-US" sz="2400" b="1" dirty="0" smtClean="0">
                <a:solidFill>
                  <a:schemeClr val="tx1"/>
                </a:solidFill>
                <a:latin typeface="Arial" charset="0"/>
                <a:cs typeface="Arial" charset="0"/>
              </a:rPr>
              <a:t>Application/Enrollment packet </a:t>
            </a:r>
          </a:p>
          <a:p>
            <a:pPr marL="800100" lvl="1" indent="-342900" algn="l">
              <a:buFont typeface="Wingdings" panose="05000000000000000000" pitchFamily="2" charset="2"/>
              <a:buChar char="§"/>
            </a:pPr>
            <a:r>
              <a:rPr lang="en-US" sz="2200" b="1" dirty="0" smtClean="0">
                <a:solidFill>
                  <a:schemeClr val="tx1"/>
                </a:solidFill>
                <a:latin typeface="Arial" charset="0"/>
                <a:cs typeface="Arial" charset="0"/>
              </a:rPr>
              <a:t>2 </a:t>
            </a:r>
            <a:r>
              <a:rPr lang="en-US" sz="2200" b="1" dirty="0" smtClean="0">
                <a:solidFill>
                  <a:schemeClr val="tx1"/>
                </a:solidFill>
                <a:latin typeface="Arial" charset="0"/>
                <a:cs typeface="Arial" charset="0"/>
              </a:rPr>
              <a:t>page Application </a:t>
            </a:r>
            <a:endParaRPr lang="en-US" sz="2200" b="1" dirty="0">
              <a:solidFill>
                <a:schemeClr val="tx1"/>
              </a:solidFill>
              <a:latin typeface="Arial" charset="0"/>
              <a:cs typeface="Arial" charset="0"/>
            </a:endParaRPr>
          </a:p>
          <a:p>
            <a:pPr marL="800100" lvl="1" indent="-342900" algn="l">
              <a:buFont typeface="Wingdings" panose="05000000000000000000" pitchFamily="2" charset="2"/>
              <a:buChar char="§"/>
            </a:pPr>
            <a:r>
              <a:rPr lang="en-US" sz="2200" b="1" dirty="0" smtClean="0">
                <a:solidFill>
                  <a:schemeClr val="tx1"/>
                </a:solidFill>
                <a:latin typeface="Arial" charset="0"/>
                <a:cs typeface="Arial" charset="0"/>
              </a:rPr>
              <a:t>IRS forms 8821 &amp; 2678 </a:t>
            </a:r>
            <a:endParaRPr lang="en-US" sz="2200" b="1" dirty="0" smtClean="0">
              <a:solidFill>
                <a:schemeClr val="tx1"/>
              </a:solidFill>
              <a:latin typeface="Arial" charset="0"/>
              <a:cs typeface="Arial" charset="0"/>
            </a:endParaRPr>
          </a:p>
          <a:p>
            <a:pPr marL="800100" lvl="1" indent="-342900" algn="l">
              <a:buFont typeface="Wingdings" panose="05000000000000000000" pitchFamily="2" charset="2"/>
              <a:buChar char="§"/>
            </a:pPr>
            <a:r>
              <a:rPr lang="en-US" sz="2200" b="1" dirty="0" smtClean="0">
                <a:solidFill>
                  <a:schemeClr val="tx1"/>
                </a:solidFill>
                <a:latin typeface="Arial" charset="0"/>
                <a:cs typeface="Arial" charset="0"/>
              </a:rPr>
              <a:t>Fiscal </a:t>
            </a:r>
            <a:r>
              <a:rPr lang="en-US" sz="2200" b="1" dirty="0">
                <a:solidFill>
                  <a:schemeClr val="tx1"/>
                </a:solidFill>
                <a:latin typeface="Arial" charset="0"/>
                <a:cs typeface="Arial" charset="0"/>
              </a:rPr>
              <a:t>Informed </a:t>
            </a:r>
            <a:r>
              <a:rPr lang="en-US" sz="2200" b="1" dirty="0" smtClean="0">
                <a:solidFill>
                  <a:schemeClr val="tx1"/>
                </a:solidFill>
                <a:latin typeface="Arial" charset="0"/>
                <a:cs typeface="Arial" charset="0"/>
              </a:rPr>
              <a:t>Consent</a:t>
            </a:r>
          </a:p>
          <a:p>
            <a:pPr marL="800100" lvl="1" indent="-342900" algn="l">
              <a:buFont typeface="Wingdings" panose="05000000000000000000" pitchFamily="2" charset="2"/>
              <a:buChar char="§"/>
            </a:pPr>
            <a:r>
              <a:rPr lang="en-US" sz="2200" b="1" dirty="0" smtClean="0">
                <a:solidFill>
                  <a:schemeClr val="tx1"/>
                </a:solidFill>
                <a:latin typeface="Arial" charset="0"/>
                <a:cs typeface="Arial" charset="0"/>
              </a:rPr>
              <a:t>Direct </a:t>
            </a:r>
            <a:r>
              <a:rPr lang="en-US" sz="2200" b="1" dirty="0">
                <a:solidFill>
                  <a:schemeClr val="tx1"/>
                </a:solidFill>
                <a:latin typeface="Arial" charset="0"/>
                <a:cs typeface="Arial" charset="0"/>
              </a:rPr>
              <a:t>Deposit for </a:t>
            </a:r>
            <a:r>
              <a:rPr lang="en-US" sz="2200" b="1" dirty="0" smtClean="0">
                <a:solidFill>
                  <a:schemeClr val="tx1"/>
                </a:solidFill>
                <a:latin typeface="Arial" charset="0"/>
                <a:cs typeface="Arial" charset="0"/>
              </a:rPr>
              <a:t>Consumer or Representative</a:t>
            </a:r>
          </a:p>
          <a:p>
            <a:pPr algn="l"/>
            <a:r>
              <a:rPr lang="en-US" sz="2400" b="1" dirty="0" smtClean="0">
                <a:solidFill>
                  <a:schemeClr val="tx1"/>
                </a:solidFill>
                <a:latin typeface="Arial" charset="0"/>
                <a:cs typeface="Arial" charset="0"/>
              </a:rPr>
              <a:t>***</a:t>
            </a:r>
            <a:r>
              <a:rPr lang="en-US" b="1" dirty="0" smtClean="0">
                <a:solidFill>
                  <a:schemeClr val="tx1"/>
                </a:solidFill>
                <a:latin typeface="Arial" charset="0"/>
                <a:cs typeface="Arial" charset="0"/>
              </a:rPr>
              <a:t>this Application/Enrollment Process </a:t>
            </a:r>
            <a:r>
              <a:rPr lang="en-US" b="1" dirty="0">
                <a:solidFill>
                  <a:schemeClr val="tx1"/>
                </a:solidFill>
                <a:latin typeface="Arial" charset="0"/>
                <a:cs typeface="Arial" charset="0"/>
              </a:rPr>
              <a:t>will take at least 45 days or more</a:t>
            </a:r>
          </a:p>
          <a:p>
            <a:endParaRPr lang="en-US" sz="1800" dirty="0" smtClean="0">
              <a:latin typeface="Arial" charset="0"/>
              <a:cs typeface="Arial" charset="0"/>
            </a:endParaRPr>
          </a:p>
        </p:txBody>
      </p:sp>
      <p:sp>
        <p:nvSpPr>
          <p:cNvPr id="2" name="Rectangle 1"/>
          <p:cNvSpPr/>
          <p:nvPr/>
        </p:nvSpPr>
        <p:spPr>
          <a:xfrm>
            <a:off x="8534400" y="6253022"/>
            <a:ext cx="284052" cy="307777"/>
          </a:xfrm>
          <a:prstGeom prst="rect">
            <a:avLst/>
          </a:prstGeom>
        </p:spPr>
        <p:txBody>
          <a:bodyPr wrap="none">
            <a:spAutoFit/>
          </a:bodyPr>
          <a:lstStyle/>
          <a:p>
            <a:pPr lvl="0" algn="r" eaLnBrk="1" hangingPunct="1"/>
            <a:fld id="{C71DBB3A-2F89-47C5-B0ED-9CC7B0062E31}" type="slidenum">
              <a:rPr lang="en-US" altLang="en-US" sz="1400">
                <a:solidFill>
                  <a:srgbClr val="6699FF"/>
                </a:solidFill>
                <a:latin typeface="Arial" panose="020B0604020202020204" pitchFamily="34" charset="0"/>
              </a:rPr>
              <a:pPr lvl="0" algn="r" eaLnBrk="1" hangingPunct="1"/>
              <a:t>9</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260397132"/>
      </p:ext>
    </p:extLst>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4,341666308,P:\TRAININGS\Consultant Refresher Training\Consultant Refresher Training 2013-2014\Consultant Refresher Training - DRAFT_wavfiles-2013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9&quot;/&gt;&lt;lineCharCount val=&quot;17&quot;/&gt;&lt;lineCharCount val=&quot;16&quot;/&gt;&lt;lineCharCount val=&quot;10&quot;/&gt;&lt;lineCharCount val=&quot;21&quot;/&gt;&lt;lineCharCount val=&quot;21&quot;/&gt;&lt;lineCharCount val=&quot;1&quot;/&gt;&lt;/TableIndex&gt;&lt;/ShapeTextInfo&gt;"/>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2309</Words>
  <Application>Microsoft Office PowerPoint</Application>
  <PresentationFormat>On-screen Show (4:3)</PresentationFormat>
  <Paragraphs>332</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Verdana</vt:lpstr>
      <vt:lpstr>Times New Roman</vt:lpstr>
      <vt:lpstr>Arial</vt:lpstr>
      <vt:lpstr>Wingdings</vt:lpstr>
      <vt:lpstr>Courier New</vt:lpstr>
      <vt:lpstr>Webdings</vt:lpstr>
      <vt:lpstr>APD_PowerPoint_Template</vt:lpstr>
      <vt:lpstr>PowerPoint Presentation</vt:lpstr>
      <vt:lpstr>Presentation Overview</vt:lpstr>
      <vt:lpstr>CDC+</vt:lpstr>
      <vt:lpstr>  What is CDC+ All About?</vt:lpstr>
      <vt:lpstr>  Self-Determination and  Person-Centered Planning</vt:lpstr>
      <vt:lpstr>  The Participant Controls</vt:lpstr>
      <vt:lpstr>Comparison of Waiver vs. CDC+ Program</vt:lpstr>
      <vt:lpstr> </vt:lpstr>
      <vt:lpstr> </vt:lpstr>
      <vt:lpstr> </vt:lpstr>
      <vt:lpstr>CDC+ Monthly Budget</vt:lpstr>
      <vt:lpstr>Building Blocks of a  CDC+ Purchasing Plan</vt:lpstr>
      <vt:lpstr>Purchasing Plan (version 3.0-C)</vt:lpstr>
      <vt:lpstr>PowerPoint Presentation</vt:lpstr>
      <vt:lpstr>PowerPoint Presentation</vt:lpstr>
      <vt:lpstr>Roles and Responsibilities </vt:lpstr>
      <vt:lpstr>Participant Responsibilities </vt:lpstr>
      <vt:lpstr> The Representative</vt:lpstr>
      <vt:lpstr>Consultant Roles</vt:lpstr>
      <vt:lpstr>Regional CDC+ Liaison Role</vt:lpstr>
      <vt:lpstr>CDC+ State Office</vt:lpstr>
      <vt:lpstr>Fiscal / Employer Agent (F/EA)</vt:lpstr>
      <vt:lpstr> Background Screening Procedure</vt:lpstr>
      <vt:lpstr>http://apdcares.org/cdcplus/consumers</vt:lpstr>
      <vt:lpstr>Peer Support Groups in your Area</vt:lpstr>
      <vt:lpstr>Q &amp; A Session and  Future Enhancements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2016-06-09T13:47:03Z</dcterms:modified>
</cp:coreProperties>
</file>